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60" r:id="rId4"/>
    <p:sldId id="262" r:id="rId5"/>
    <p:sldId id="264" r:id="rId6"/>
    <p:sldId id="265" r:id="rId7"/>
    <p:sldId id="266" r:id="rId8"/>
    <p:sldId id="267" r:id="rId9"/>
    <p:sldId id="263" r:id="rId10"/>
  </p:sldIdLst>
  <p:sldSz cx="9144000" cy="6858000" type="screen4x3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3" d="100"/>
          <a:sy n="113" d="100"/>
        </p:scale>
        <p:origin x="-1800" y="-108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337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B4C6545-DE21-4D42-90B9-358D2B5C9BD3}" type="datetimeFigureOut">
              <a:rPr lang="fr-CH"/>
              <a:pPr>
                <a:defRPr/>
              </a:pPr>
              <a:t>18.01.2018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3372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49AFCFC-08F2-4D3F-8046-0DCA77F23EF8}" type="slidenum">
              <a:rPr lang="fr-CH"/>
              <a:pPr>
                <a:defRPr/>
              </a:pPr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17189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Cliquez pour modifier les styles du texte du masque</a:t>
            </a:r>
          </a:p>
          <a:p>
            <a:pPr lvl="1"/>
            <a:r>
              <a:rPr lang="en-US" noProof="0" smtClean="0"/>
              <a:t>Deuxième niveau</a:t>
            </a:r>
          </a:p>
          <a:p>
            <a:pPr lvl="2"/>
            <a:r>
              <a:rPr lang="en-US" noProof="0" smtClean="0"/>
              <a:t>Troisième niveau</a:t>
            </a:r>
          </a:p>
          <a:p>
            <a:pPr lvl="3"/>
            <a:r>
              <a:rPr lang="en-US" noProof="0" smtClean="0"/>
              <a:t>Quatrième niveau</a:t>
            </a:r>
          </a:p>
          <a:p>
            <a:pPr lvl="4"/>
            <a:r>
              <a:rPr lang="en-US" noProof="0" smtClean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4CAA6F3-82AA-47A8-BA7A-1E0FF599B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25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07950" y="115888"/>
            <a:ext cx="8928100" cy="9366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H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t="2818"/>
          <a:stretch>
            <a:fillRect/>
          </a:stretch>
        </p:blipFill>
        <p:spPr bwMode="auto">
          <a:xfrm>
            <a:off x="323850" y="692150"/>
            <a:ext cx="4046538" cy="494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4499992" y="89198"/>
            <a:ext cx="4536504" cy="2187674"/>
          </a:xfrm>
        </p:spPr>
        <p:txBody>
          <a:bodyPr anchor="b"/>
          <a:lstStyle>
            <a:lvl1pPr>
              <a:defRPr sz="3000" baseline="0"/>
            </a:lvl1pPr>
          </a:lstStyle>
          <a:p>
            <a:r>
              <a:rPr lang="fr-FR" dirty="0" smtClean="0"/>
              <a:t>Cliquez pour insérer le titre de la présentation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499992" y="2276872"/>
            <a:ext cx="4536504" cy="1512168"/>
          </a:xfrm>
        </p:spPr>
        <p:txBody>
          <a:bodyPr/>
          <a:lstStyle>
            <a:lvl1pPr marL="0" indent="0" algn="l">
              <a:buNone/>
              <a:defRPr sz="24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CH" dirty="0"/>
          </a:p>
        </p:txBody>
      </p:sp>
      <p:sp>
        <p:nvSpPr>
          <p:cNvPr id="8" name="Espace réservé du contenu 2"/>
          <p:cNvSpPr>
            <a:spLocks noGrp="1"/>
          </p:cNvSpPr>
          <p:nvPr>
            <p:ph sz="half" idx="13" hasCustomPrompt="1"/>
          </p:nvPr>
        </p:nvSpPr>
        <p:spPr>
          <a:xfrm>
            <a:off x="4499992" y="4293096"/>
            <a:ext cx="4392488" cy="2448272"/>
          </a:xfrm>
        </p:spPr>
        <p:txBody>
          <a:bodyPr/>
          <a:lstStyle>
            <a:lvl1pPr>
              <a:buNone/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insérer votre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4"/>
          </p:nvPr>
        </p:nvSpPr>
        <p:spPr>
          <a:xfrm>
            <a:off x="4500563" y="378936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5"/>
          </p:nvPr>
        </p:nvSpPr>
        <p:spPr>
          <a:xfrm>
            <a:off x="827088" y="61658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6192688" cy="504056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0000"/>
            <a:ext cx="8229600" cy="4929411"/>
          </a:xfrm>
        </p:spPr>
        <p:txBody>
          <a:bodyPr/>
          <a:lstStyle>
            <a:lvl1pPr>
              <a:buSzPct val="80000"/>
              <a:defRPr/>
            </a:lvl1pPr>
            <a:lvl2pPr>
              <a:buSzPct val="100000"/>
              <a:defRPr/>
            </a:lvl2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7288"/>
            <a:ext cx="647700" cy="504825"/>
          </a:xfrm>
        </p:spPr>
        <p:txBody>
          <a:bodyPr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fr-CH" sz="1400" kern="1200">
                <a:solidFill>
                  <a:schemeClr val="tx2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‹#›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996952"/>
            <a:ext cx="7772400" cy="2772023"/>
          </a:xfrm>
        </p:spPr>
        <p:txBody>
          <a:bodyPr anchor="t"/>
          <a:lstStyle>
            <a:lvl1pPr algn="l">
              <a:defRPr sz="3000" b="0" cap="none" baseline="0"/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8875"/>
            <a:ext cx="647700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A5853-74E8-4477-9BDE-179E73DE4D1F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6120680" cy="504056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60000"/>
            <a:ext cx="4038600" cy="4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60000"/>
            <a:ext cx="4038600" cy="4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7288"/>
            <a:ext cx="647700" cy="504825"/>
          </a:xfr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fr-CH" sz="1400" kern="1200" smtClean="0">
                <a:solidFill>
                  <a:schemeClr val="bg2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algn="r">
              <a:defRPr/>
            </a:pPr>
            <a:fld id="{6D50F976-ED03-4AFA-8DEC-1D2A8443733C}" type="slidenum">
              <a:rPr lang="fr-CH" smtClean="0"/>
              <a:pPr algn="r">
                <a:defRPr/>
              </a:pPr>
              <a:t>‹#›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5888"/>
            <a:ext cx="6120680" cy="504825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8875"/>
            <a:ext cx="647700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BFC4F-9A2D-429A-B9A9-3BB7FEBE0BF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8875"/>
            <a:ext cx="647700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5A76D-C765-4406-92B4-4EB6523E831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8875"/>
            <a:ext cx="647700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B2DC5-527A-43BE-8519-F2D492EEFA6F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6120680" cy="504056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052736"/>
            <a:ext cx="5111750" cy="5073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052736"/>
            <a:ext cx="3008313" cy="50734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8875"/>
            <a:ext cx="647700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21AA4-CC86-4390-A2EB-97155ED80552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53950"/>
            <a:ext cx="6192688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104239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8875"/>
            <a:ext cx="647700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D1C0C-5C3B-412A-8A2E-0A1766C03E50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15888"/>
            <a:ext cx="619283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0475"/>
            <a:ext cx="8229600" cy="485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7988" y="6238875"/>
            <a:ext cx="64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1400" kern="1200">
                <a:solidFill>
                  <a:schemeClr val="tx2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BAA5FE0-F9D2-408F-983E-B87BCD5EA5C6}" type="slidenum">
              <a:rPr lang="fr-CH" smtClean="0"/>
              <a:pPr>
                <a:defRPr/>
              </a:pPr>
              <a:t>‹#›</a:t>
            </a:fld>
            <a:endParaRPr lang="fr-CH" dirty="0"/>
          </a:p>
        </p:txBody>
      </p:sp>
      <p:pic>
        <p:nvPicPr>
          <p:cNvPr id="1031" name="Picture 5" descr="GOUV_MAEE_Direction de la coopération au développement et de l’action humanitaire 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84163"/>
            <a:ext cx="2484437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6"/>
          <p:cNvSpPr>
            <a:spLocks noChangeShapeType="1"/>
          </p:cNvSpPr>
          <p:nvPr userDrawn="1"/>
        </p:nvSpPr>
        <p:spPr bwMode="auto">
          <a:xfrm flipH="1">
            <a:off x="323850" y="620713"/>
            <a:ext cx="6119813" cy="0"/>
          </a:xfrm>
          <a:prstGeom prst="line">
            <a:avLst/>
          </a:prstGeom>
          <a:noFill/>
          <a:ln w="19050">
            <a:solidFill>
              <a:srgbClr val="E4052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CH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Ø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•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‒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»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ile:///D:\files\art2502087.html%3f&amp;L=1" TargetMode="External"/><Relationship Id="rId2" Type="http://schemas.openxmlformats.org/officeDocument/2006/relationships/hyperlink" Target="file:///D:\files\art2302087.html%3f&amp;L=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file:///D:\files\art2902087.html%3f&amp;L=1" TargetMode="External"/><Relationship Id="rId2" Type="http://schemas.openxmlformats.org/officeDocument/2006/relationships/hyperlink" Target="file:///D:\files\art2702087.html%3f&amp;L=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Logement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Aides </a:t>
            </a:r>
            <a:r>
              <a:rPr lang="fr-FR" dirty="0" smtClean="0"/>
              <a:t>financières pour les communes</a:t>
            </a:r>
            <a:endParaRPr lang="fr-FR" dirty="0"/>
          </a:p>
        </p:txBody>
      </p:sp>
      <p:pic>
        <p:nvPicPr>
          <p:cNvPr id="7" name="Image 25" descr="C:\Users\schimi\AppData\Local\Temp\Rar$DR11.832\GOUV_ML.emf"/>
          <p:cNvPicPr>
            <a:picLocks noGrp="1"/>
          </p:cNvPicPr>
          <p:nvPr>
            <p:ph sz="half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0563" y="4964599"/>
            <a:ext cx="4392612" cy="110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2955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Logement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159" y="2081365"/>
            <a:ext cx="7666265" cy="1779683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Aides </a:t>
            </a:r>
            <a:r>
              <a:rPr lang="fr-FR" dirty="0"/>
              <a:t>à la construction d’ensembles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2</a:t>
            </a:fld>
            <a:endParaRPr lang="fr-CH" dirty="0"/>
          </a:p>
        </p:txBody>
      </p:sp>
      <p:pic>
        <p:nvPicPr>
          <p:cNvPr id="5" name="Picture 2" descr="C:\Users\YWY732\Desktop\GOUV_Institut national dGÇÖadministration publique _Rouge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520281" cy="64807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Rectangle 7"/>
          <p:cNvSpPr/>
          <p:nvPr/>
        </p:nvSpPr>
        <p:spPr>
          <a:xfrm>
            <a:off x="7092280" y="620688"/>
            <a:ext cx="1944217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5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7733217" cy="3888432"/>
          </a:xfrm>
        </p:spPr>
        <p:txBody>
          <a:bodyPr/>
          <a:lstStyle/>
          <a:p>
            <a:pPr algn="just">
              <a:tabLst>
                <a:tab pos="457200" algn="l"/>
              </a:tabLst>
              <a:defRPr/>
            </a:pPr>
            <a:r>
              <a:rPr lang="fr-FR" sz="2000" dirty="0"/>
              <a:t>Dans le cadre de la construction d’ensembles de logements subventionnés, l’aide étatique pour des projets réalisés par des promoteurs publics peut atteindre, selon le type d’investissement, entre 50% et 100% des coûts </a:t>
            </a:r>
            <a:r>
              <a:rPr lang="fr-FR" sz="2000" dirty="0" smtClean="0"/>
              <a:t>respectifs.</a:t>
            </a:r>
            <a:endParaRPr lang="fr-LU" sz="2000" dirty="0"/>
          </a:p>
          <a:p>
            <a:pPr algn="just">
              <a:tabLst>
                <a:tab pos="457200" algn="l"/>
              </a:tabLst>
              <a:defRPr/>
            </a:pPr>
            <a:r>
              <a:rPr lang="fr-FR" sz="2000" dirty="0" smtClean="0"/>
              <a:t>Les projets doivent être inscrits dans le programme de construction d'ensembles de logements subventionnés. </a:t>
            </a:r>
            <a:endParaRPr lang="fr-FR" sz="2000" dirty="0"/>
          </a:p>
          <a:p>
            <a:pPr algn="just">
              <a:tabLst>
                <a:tab pos="457200" algn="l"/>
              </a:tabLst>
              <a:defRPr/>
            </a:pPr>
            <a:r>
              <a:rPr lang="fr-FR" sz="2000" dirty="0"/>
              <a:t>Afin de pouvoir profiter de ces </a:t>
            </a:r>
            <a:r>
              <a:rPr lang="fr-FR" sz="2000" dirty="0" smtClean="0"/>
              <a:t>aides, </a:t>
            </a:r>
            <a:r>
              <a:rPr lang="fr-FR" sz="2000" dirty="0"/>
              <a:t>une convention entre le </a:t>
            </a:r>
            <a:r>
              <a:rPr lang="fr-FR" sz="2000" dirty="0" smtClean="0"/>
              <a:t>ministère </a:t>
            </a:r>
            <a:r>
              <a:rPr lang="fr-FR" sz="2000" dirty="0"/>
              <a:t>du Logement et la commune est à conclure</a:t>
            </a:r>
            <a:r>
              <a:rPr lang="fr-FR" sz="2000" dirty="0" smtClean="0"/>
              <a:t>.</a:t>
            </a:r>
          </a:p>
          <a:p>
            <a:r>
              <a:rPr lang="fr-FR" sz="2000" dirty="0"/>
              <a:t>Une incitation concrète pour les communes </a:t>
            </a:r>
          </a:p>
          <a:p>
            <a:pPr algn="just"/>
            <a:r>
              <a:rPr lang="fr-FR" sz="2000" dirty="0"/>
              <a:t>Un moyen facile pour créer des logements à coût modéré en concordance avec les besoins de la population </a:t>
            </a:r>
            <a:r>
              <a:rPr lang="fr-FR" sz="2000" dirty="0" smtClean="0"/>
              <a:t>cible</a:t>
            </a:r>
            <a:endParaRPr lang="fr-FR" sz="1800" dirty="0" smtClean="0"/>
          </a:p>
          <a:p>
            <a:pPr algn="just">
              <a:tabLst>
                <a:tab pos="457200" algn="l"/>
              </a:tabLst>
              <a:defRPr/>
            </a:pPr>
            <a:endParaRPr lang="fr-FR" sz="1800" dirty="0"/>
          </a:p>
          <a:p>
            <a:pPr algn="just">
              <a:tabLst>
                <a:tab pos="457200" algn="l"/>
              </a:tabLst>
              <a:defRPr/>
            </a:pPr>
            <a:endParaRPr lang="fr-FR" sz="1800" dirty="0" smtClean="0"/>
          </a:p>
          <a:p>
            <a:pPr algn="just">
              <a:tabLst>
                <a:tab pos="457200" algn="l"/>
              </a:tabLst>
              <a:defRPr/>
            </a:pPr>
            <a:endParaRPr lang="fr-FR" sz="1800" dirty="0" smtClean="0"/>
          </a:p>
          <a:p>
            <a:pPr marL="0" indent="0" algn="just">
              <a:buNone/>
              <a:tabLst>
                <a:tab pos="457200" algn="l"/>
              </a:tabLst>
              <a:defRPr/>
            </a:pPr>
            <a:endParaRPr lang="fr-FR" sz="1800" dirty="0"/>
          </a:p>
          <a:p>
            <a:pPr algn="just">
              <a:tabLst>
                <a:tab pos="457200" algn="l"/>
              </a:tabLst>
              <a:defRPr/>
            </a:pPr>
            <a:endParaRPr lang="fr-FR" sz="2000" dirty="0" smtClean="0"/>
          </a:p>
          <a:p>
            <a:pPr marL="0" indent="0" algn="just">
              <a:buNone/>
              <a:tabLst>
                <a:tab pos="457200" algn="l"/>
              </a:tabLst>
              <a:defRPr/>
            </a:pPr>
            <a:r>
              <a:rPr lang="fr-FR" sz="2000" dirty="0"/>
              <a:t>	</a:t>
            </a:r>
          </a:p>
          <a:p>
            <a:pPr algn="just">
              <a:tabLst>
                <a:tab pos="457200" algn="l"/>
              </a:tabLst>
              <a:defRPr/>
            </a:pPr>
            <a:endParaRPr lang="fr-FR" sz="2000" dirty="0" smtClean="0"/>
          </a:p>
          <a:p>
            <a:pPr algn="just">
              <a:tabLst>
                <a:tab pos="457200" algn="l"/>
              </a:tabLst>
              <a:defRPr/>
            </a:pPr>
            <a:endParaRPr lang="fr-FR" sz="2000" dirty="0" smtClean="0"/>
          </a:p>
          <a:p>
            <a:pPr marL="0" indent="0" algn="just">
              <a:buNone/>
              <a:tabLst>
                <a:tab pos="457200" algn="l"/>
              </a:tabLst>
              <a:defRPr/>
            </a:pPr>
            <a:endParaRPr lang="fr-FR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Logement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3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36984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7787208" cy="3600400"/>
          </a:xfrm>
        </p:spPr>
        <p:txBody>
          <a:bodyPr/>
          <a:lstStyle/>
          <a:p>
            <a:pPr algn="just"/>
            <a:r>
              <a:rPr lang="fr-FR" sz="2000" dirty="0" smtClean="0"/>
              <a:t>Au </a:t>
            </a:r>
            <a:r>
              <a:rPr lang="fr-FR" sz="2000" dirty="0"/>
              <a:t>niveau communal, le potentiel de cette mesure n’est </a:t>
            </a:r>
            <a:r>
              <a:rPr lang="fr-FR" sz="2000" dirty="0" smtClean="0"/>
              <a:t>pas complètement exploité.</a:t>
            </a:r>
          </a:p>
          <a:p>
            <a:pPr algn="just"/>
            <a:r>
              <a:rPr lang="fr-FR" sz="2000" dirty="0"/>
              <a:t>L</a:t>
            </a:r>
            <a:r>
              <a:rPr lang="fr-FR" sz="2000" dirty="0" smtClean="0"/>
              <a:t>es </a:t>
            </a:r>
            <a:r>
              <a:rPr lang="fr-FR" sz="2000" dirty="0"/>
              <a:t>communes </a:t>
            </a:r>
            <a:r>
              <a:rPr lang="fr-FR" sz="2000" dirty="0" smtClean="0"/>
              <a:t>pourraient </a:t>
            </a:r>
            <a:r>
              <a:rPr lang="fr-FR" sz="2000" dirty="0"/>
              <a:t>donc facilement profiter de manière plus intensive de cette mesure. </a:t>
            </a:r>
          </a:p>
          <a:p>
            <a:pPr algn="just"/>
            <a:r>
              <a:rPr lang="fr-FR" sz="2000" dirty="0" smtClean="0"/>
              <a:t>Le </a:t>
            </a:r>
            <a:r>
              <a:rPr lang="fr-FR" sz="2000" dirty="0"/>
              <a:t>conseil pour les communes dans le cadre de la création de logements à coût modéré est primordial. </a:t>
            </a:r>
          </a:p>
          <a:p>
            <a:pPr algn="just"/>
            <a:r>
              <a:rPr lang="fr-FR" sz="2000" dirty="0"/>
              <a:t>U</a:t>
            </a:r>
            <a:r>
              <a:rPr lang="fr-FR" sz="2000" dirty="0" smtClean="0"/>
              <a:t>n </a:t>
            </a:r>
            <a:r>
              <a:rPr lang="fr-FR" sz="2000" dirty="0"/>
              <a:t>accompagnement aux communes </a:t>
            </a:r>
            <a:r>
              <a:rPr lang="fr-FR" sz="2000" dirty="0" smtClean="0"/>
              <a:t>est proposé par le ministère du Logement. </a:t>
            </a:r>
          </a:p>
          <a:p>
            <a:pPr algn="just"/>
            <a:r>
              <a:rPr lang="fr-FR" sz="2000" dirty="0" smtClean="0"/>
              <a:t>Selon besoins: </a:t>
            </a:r>
            <a:r>
              <a:rPr lang="fr-FR" sz="2000" dirty="0"/>
              <a:t>pendant toute la phase de planification et/ou de construction du </a:t>
            </a:r>
            <a:r>
              <a:rPr lang="fr-FR" sz="2000" dirty="0" smtClean="0"/>
              <a:t>projet</a:t>
            </a:r>
            <a:endParaRPr lang="fr-FR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Logement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4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28267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Logement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5</a:t>
            </a:fld>
            <a:endParaRPr lang="fr-CH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0040"/>
            <a:ext cx="7787208" cy="3969200"/>
          </a:xfrm>
        </p:spPr>
        <p:txBody>
          <a:bodyPr/>
          <a:lstStyle/>
          <a:p>
            <a:pPr algn="just">
              <a:tabLst>
                <a:tab pos="457200" algn="l"/>
              </a:tabLst>
              <a:defRPr/>
            </a:pPr>
            <a:r>
              <a:rPr lang="fr-LU" sz="2000" dirty="0" smtClean="0">
                <a:cs typeface="Arial" panose="020B0604020202020204" pitchFamily="34" charset="0"/>
              </a:rPr>
              <a:t>Dans le cadre d’un </a:t>
            </a:r>
            <a:r>
              <a:rPr lang="fr-LU" sz="2000" u="sng" dirty="0" smtClean="0">
                <a:cs typeface="Arial" panose="020B0604020202020204" pitchFamily="34" charset="0"/>
              </a:rPr>
              <a:t>projet destiné à la vente</a:t>
            </a:r>
            <a:r>
              <a:rPr lang="fr-LU" sz="2000" dirty="0" smtClean="0">
                <a:cs typeface="Arial" panose="020B0604020202020204" pitchFamily="34" charset="0"/>
              </a:rPr>
              <a:t>, l</a:t>
            </a:r>
            <a:r>
              <a:rPr lang="fr-FR" sz="2000" dirty="0" smtClean="0">
                <a:cs typeface="Arial" panose="020B0604020202020204" pitchFamily="34" charset="0"/>
              </a:rPr>
              <a:t>’Etat </a:t>
            </a:r>
            <a:r>
              <a:rPr lang="fr-FR" sz="2000" dirty="0">
                <a:cs typeface="Arial" panose="020B0604020202020204" pitchFamily="34" charset="0"/>
              </a:rPr>
              <a:t>subventionne, </a:t>
            </a:r>
            <a:r>
              <a:rPr lang="fr-FR" sz="2000" dirty="0" smtClean="0">
                <a:cs typeface="Arial" panose="020B0604020202020204" pitchFamily="34" charset="0"/>
              </a:rPr>
              <a:t>sous </a:t>
            </a:r>
            <a:r>
              <a:rPr lang="fr-FR" sz="2000" dirty="0">
                <a:cs typeface="Arial" panose="020B0604020202020204" pitchFamily="34" charset="0"/>
              </a:rPr>
              <a:t>certaines </a:t>
            </a:r>
            <a:r>
              <a:rPr lang="fr-FR" sz="2000" dirty="0" smtClean="0">
                <a:cs typeface="Arial" panose="020B0604020202020204" pitchFamily="34" charset="0"/>
              </a:rPr>
              <a:t>conditions:</a:t>
            </a:r>
          </a:p>
          <a:p>
            <a:pPr lvl="1" algn="just" eaLnBrk="1" fontAlgn="b" hangingPunct="1"/>
            <a:r>
              <a:rPr lang="fr-FR" sz="1800" dirty="0"/>
              <a:t>au moins 60% des logements doivent être vendus à des acquéreurs éligibles pour une prime de construction ou d'acquisition</a:t>
            </a:r>
            <a:r>
              <a:rPr lang="fr-FR" sz="1800" dirty="0" smtClean="0"/>
              <a:t>;</a:t>
            </a:r>
            <a:endParaRPr lang="en-US" sz="1800" dirty="0"/>
          </a:p>
          <a:p>
            <a:pPr lvl="1" algn="just" eaLnBrk="1" fontAlgn="b" hangingPunct="1"/>
            <a:r>
              <a:rPr lang="fr-FR" sz="1800" dirty="0"/>
              <a:t>les projets doivent comprendre au moins 10% de logements locatifs, sauf dispense</a:t>
            </a:r>
            <a:r>
              <a:rPr lang="fr-FR" sz="1800" dirty="0" smtClean="0"/>
              <a:t>;</a:t>
            </a:r>
            <a:endParaRPr lang="en-US" sz="1800" dirty="0"/>
          </a:p>
          <a:p>
            <a:pPr lvl="1" algn="just" eaLnBrk="1" fontAlgn="b" hangingPunct="1"/>
            <a:r>
              <a:rPr lang="fr-FR" sz="1800" dirty="0"/>
              <a:t>la commune doit supporter elle-même une charge équivalent au tiers de la participation étatique en cas d’un projet de logements destinés à la vente</a:t>
            </a:r>
            <a:r>
              <a:rPr lang="fr-FR" sz="1800" dirty="0" smtClean="0"/>
              <a:t>;</a:t>
            </a:r>
            <a:endParaRPr lang="en-US" sz="1800" dirty="0"/>
          </a:p>
          <a:p>
            <a:pPr lvl="1" algn="just" eaLnBrk="1" fontAlgn="b" hangingPunct="1"/>
            <a:r>
              <a:rPr lang="fr-FR" sz="1800" dirty="0"/>
              <a:t>le </a:t>
            </a:r>
            <a:r>
              <a:rPr lang="fr-FR" sz="1800" dirty="0" smtClean="0"/>
              <a:t>ministre </a:t>
            </a:r>
            <a:r>
              <a:rPr lang="fr-FR" sz="1800" dirty="0"/>
              <a:t>peut fixer des prix plafonds pour l'aménagement des terrains et la construction de </a:t>
            </a:r>
            <a:r>
              <a:rPr lang="fr-FR" sz="1800" dirty="0" smtClean="0"/>
              <a:t>logements</a:t>
            </a:r>
            <a:r>
              <a:rPr lang="fr-FR" sz="1800" dirty="0"/>
              <a:t>.</a:t>
            </a:r>
            <a:endParaRPr lang="fr-FR" sz="2000" dirty="0"/>
          </a:p>
          <a:p>
            <a:pPr algn="just">
              <a:tabLst>
                <a:tab pos="457200" algn="l"/>
              </a:tabLst>
              <a:defRPr/>
            </a:pPr>
            <a:endParaRPr lang="fr-FR" sz="2000" dirty="0" smtClean="0"/>
          </a:p>
          <a:p>
            <a:pPr marL="0" indent="0" algn="just">
              <a:buNone/>
              <a:tabLst>
                <a:tab pos="457200" algn="l"/>
              </a:tabLst>
              <a:defRPr/>
            </a:pPr>
            <a:endParaRPr lang="fr-LU" sz="2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611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Logement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6</a:t>
            </a:fld>
            <a:endParaRPr lang="fr-CH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0040"/>
            <a:ext cx="7570788" cy="4329240"/>
          </a:xfrm>
        </p:spPr>
        <p:txBody>
          <a:bodyPr/>
          <a:lstStyle/>
          <a:p>
            <a:r>
              <a:rPr lang="fr-FR" sz="2000" dirty="0" smtClean="0">
                <a:cs typeface="Arial" panose="020B0604020202020204" pitchFamily="34" charset="0"/>
              </a:rPr>
              <a:t>Les participations étatiques énumérées dans la </a:t>
            </a:r>
            <a:r>
              <a:rPr lang="fr-FR" sz="2000" dirty="0" smtClean="0"/>
              <a:t>loi modifiée du 25 février 1979 concernant l’aide au logement </a:t>
            </a:r>
            <a:r>
              <a:rPr lang="fr-FR" sz="2000" dirty="0" smtClean="0">
                <a:cs typeface="Arial" panose="020B0604020202020204" pitchFamily="34" charset="0"/>
              </a:rPr>
              <a:t>sont les suivantes:</a:t>
            </a:r>
            <a:r>
              <a:rPr lang="fr-FR" sz="2000" dirty="0">
                <a:cs typeface="Arial" panose="020B0604020202020204" pitchFamily="34" charset="0"/>
              </a:rPr>
              <a:t/>
            </a:r>
            <a:br>
              <a:rPr lang="fr-FR" sz="2000" dirty="0">
                <a:cs typeface="Arial" panose="020B0604020202020204" pitchFamily="34" charset="0"/>
              </a:rPr>
            </a:br>
            <a:r>
              <a:rPr lang="fr-FR" sz="2000" b="1" dirty="0" smtClean="0">
                <a:cs typeface="Arial" panose="020B0604020202020204" pitchFamily="34" charset="0"/>
              </a:rPr>
              <a:t>Vente</a:t>
            </a:r>
          </a:p>
          <a:p>
            <a:pPr lvl="1">
              <a:defRPr/>
            </a:pPr>
            <a:r>
              <a:rPr lang="fr-FR" sz="1800" dirty="0" smtClean="0">
                <a:cs typeface="Arial" panose="020B0604020202020204" pitchFamily="34" charset="0"/>
              </a:rPr>
              <a:t>Jusqu’à </a:t>
            </a:r>
            <a:r>
              <a:rPr lang="fr-FR" sz="1800" dirty="0">
                <a:cs typeface="Arial" panose="020B0604020202020204" pitchFamily="34" charset="0"/>
              </a:rPr>
              <a:t>concurrence de 50% des frais d’études de programmes de construction dans leurs aspects urbanistique, architectural et </a:t>
            </a:r>
            <a:r>
              <a:rPr lang="fr-FR" sz="1800" dirty="0" smtClean="0">
                <a:cs typeface="Arial" panose="020B0604020202020204" pitchFamily="34" charset="0"/>
              </a:rPr>
              <a:t>technique</a:t>
            </a:r>
            <a:r>
              <a:rPr lang="fr-FR" sz="1800" dirty="0">
                <a:cs typeface="Arial" panose="020B0604020202020204" pitchFamily="34" charset="0"/>
              </a:rPr>
              <a:t/>
            </a:r>
            <a:br>
              <a:rPr lang="fr-FR" sz="1800" dirty="0">
                <a:cs typeface="Arial" panose="020B0604020202020204" pitchFamily="34" charset="0"/>
              </a:rPr>
            </a:br>
            <a:r>
              <a:rPr lang="fr-FR" sz="1800" u="sng" dirty="0">
                <a:solidFill>
                  <a:schemeClr val="accent5">
                    <a:lumMod val="50000"/>
                  </a:schemeClr>
                </a:solidFill>
                <a:ea typeface="Times New Roman" pitchFamily="18" charset="0"/>
                <a:cs typeface="Arial" panose="020B0604020202020204" pitchFamily="34" charset="0"/>
              </a:rPr>
              <a:t>Art.21 </a:t>
            </a:r>
            <a:endParaRPr lang="fr-FR" sz="1800" dirty="0">
              <a:cs typeface="Arial" panose="020B0604020202020204" pitchFamily="34" charset="0"/>
            </a:endParaRPr>
          </a:p>
          <a:p>
            <a:pPr lvl="1"/>
            <a:r>
              <a:rPr lang="fr-FR" sz="1800" dirty="0" smtClean="0">
                <a:cs typeface="Arial" panose="020B0604020202020204" pitchFamily="34" charset="0"/>
              </a:rPr>
              <a:t>Jusqu’à </a:t>
            </a:r>
            <a:r>
              <a:rPr lang="fr-FR" sz="1800" dirty="0">
                <a:cs typeface="Arial" panose="020B0604020202020204" pitchFamily="34" charset="0"/>
              </a:rPr>
              <a:t>concurrence de 50% du prix d’acquisition de terrains à condition que ceux-ci soient mis en valeur dans un délai de </a:t>
            </a:r>
            <a:r>
              <a:rPr lang="fr-FR" sz="1800" dirty="0" smtClean="0">
                <a:cs typeface="Arial" panose="020B0604020202020204" pitchFamily="34" charset="0"/>
              </a:rPr>
              <a:t>15 ans.</a:t>
            </a:r>
            <a:br>
              <a:rPr lang="fr-FR" sz="1800" dirty="0" smtClean="0">
                <a:cs typeface="Arial" panose="020B0604020202020204" pitchFamily="34" charset="0"/>
              </a:rPr>
            </a:br>
            <a:r>
              <a:rPr lang="fr-FR" sz="1800" dirty="0" smtClean="0">
                <a:cs typeface="Arial" panose="020B0604020202020204" pitchFamily="34" charset="0"/>
              </a:rPr>
              <a:t>Si </a:t>
            </a:r>
            <a:r>
              <a:rPr lang="fr-FR" sz="1800" dirty="0">
                <a:cs typeface="Arial" panose="020B0604020202020204" pitchFamily="34" charset="0"/>
              </a:rPr>
              <a:t>les droits des acquéreurs ne sont pas constitués sur base d’un bail emphytéotique, cette aide sera déduite des autres participations de l’Etat en matière de </a:t>
            </a:r>
            <a:r>
              <a:rPr lang="fr-FR" sz="1800" dirty="0" smtClean="0">
                <a:cs typeface="Arial" panose="020B0604020202020204" pitchFamily="34" charset="0"/>
              </a:rPr>
              <a:t>logement.</a:t>
            </a:r>
            <a:r>
              <a:rPr lang="fr-FR" sz="1800" dirty="0">
                <a:cs typeface="Arial" panose="020B0604020202020204" pitchFamily="34" charset="0"/>
              </a:rPr>
              <a:t/>
            </a:r>
            <a:br>
              <a:rPr lang="fr-FR" sz="1800" dirty="0">
                <a:cs typeface="Arial" panose="020B0604020202020204" pitchFamily="34" charset="0"/>
              </a:rPr>
            </a:br>
            <a:r>
              <a:rPr lang="fr-FR" sz="1800" u="sng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Art.22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1398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Logement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7</a:t>
            </a:fld>
            <a:endParaRPr lang="fr-CH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67941"/>
            <a:ext cx="7931224" cy="3921299"/>
          </a:xfrm>
        </p:spPr>
        <p:txBody>
          <a:bodyPr/>
          <a:lstStyle/>
          <a:p>
            <a:pPr lvl="1">
              <a:defRPr/>
            </a:pPr>
            <a:r>
              <a:rPr lang="fr-LU" sz="1800" dirty="0" smtClean="0">
                <a:cs typeface="Arial" panose="020B0604020202020204" pitchFamily="34" charset="0"/>
              </a:rPr>
              <a:t>Jusqu’à concurrence de 50% des frais résultant de l'aménagement de terrains à bâtir résultant de: la démolition éventuelle de bâtisses existantes; l'installation de l'infrastructure technique, </a:t>
            </a:r>
            <a:r>
              <a:rPr lang="fr-LU" sz="1800" dirty="0">
                <a:cs typeface="Arial" panose="020B0604020202020204" pitchFamily="34" charset="0"/>
              </a:rPr>
              <a:t>notamment de la voirie, de canalisations, de conduites d'eau, de gaz, d'électricité, </a:t>
            </a:r>
            <a:r>
              <a:rPr lang="fr-LU" sz="1800" dirty="0" smtClean="0">
                <a:cs typeface="Arial" panose="020B0604020202020204" pitchFamily="34" charset="0"/>
              </a:rPr>
              <a:t>de </a:t>
            </a:r>
            <a:r>
              <a:rPr lang="fr-LU" sz="1800" dirty="0">
                <a:cs typeface="Arial" panose="020B0604020202020204" pitchFamily="34" charset="0"/>
              </a:rPr>
              <a:t>télécommunications et de chauffage </a:t>
            </a:r>
            <a:r>
              <a:rPr lang="fr-LU" sz="1800" dirty="0" smtClean="0">
                <a:cs typeface="Arial" panose="020B0604020202020204" pitchFamily="34" charset="0"/>
              </a:rPr>
              <a:t>urbain</a:t>
            </a:r>
            <a:r>
              <a:rPr lang="fr-LU" sz="1800" dirty="0">
                <a:cs typeface="Arial" panose="020B0604020202020204" pitchFamily="34" charset="0"/>
              </a:rPr>
              <a:t>    </a:t>
            </a:r>
            <a:r>
              <a:rPr lang="fr-LU" sz="1800" dirty="0">
                <a:solidFill>
                  <a:schemeClr val="bg1">
                    <a:lumMod val="85000"/>
                  </a:schemeClr>
                </a:solidFill>
                <a:ea typeface="Times New Roman" pitchFamily="18" charset="0"/>
                <a:cs typeface="Arial" panose="020B0604020202020204" pitchFamily="34" charset="0"/>
              </a:rPr>
              <a:t>             </a:t>
            </a:r>
            <a:br>
              <a:rPr lang="fr-LU" sz="1800" dirty="0">
                <a:solidFill>
                  <a:schemeClr val="bg1">
                    <a:lumMod val="85000"/>
                  </a:schemeClr>
                </a:solidFill>
                <a:ea typeface="Times New Roman" pitchFamily="18" charset="0"/>
                <a:cs typeface="Arial" panose="020B0604020202020204" pitchFamily="34" charset="0"/>
              </a:rPr>
            </a:br>
            <a:r>
              <a:rPr lang="fr-LU" sz="1800" dirty="0">
                <a:solidFill>
                  <a:schemeClr val="bg1">
                    <a:lumMod val="85000"/>
                  </a:schemeClr>
                </a:solidFill>
                <a:ea typeface="Times New Roman" pitchFamily="18" charset="0"/>
                <a:cs typeface="Arial" panose="020B0604020202020204" pitchFamily="34" charset="0"/>
                <a:hlinkClick r:id="rId2" action="ppaction://hlinkfile"/>
              </a:rPr>
              <a:t>Art.23</a:t>
            </a:r>
            <a:r>
              <a:rPr lang="fr-LU" sz="1800" dirty="0">
                <a:solidFill>
                  <a:schemeClr val="bg1">
                    <a:lumMod val="85000"/>
                  </a:schemeClr>
                </a:solidFill>
                <a:ea typeface="Times New Roman" pitchFamily="18" charset="0"/>
                <a:cs typeface="Arial" panose="020B0604020202020204" pitchFamily="34" charset="0"/>
              </a:rPr>
              <a:t> </a:t>
            </a:r>
          </a:p>
          <a:p>
            <a:pPr lvl="1">
              <a:defRPr/>
            </a:pPr>
            <a:r>
              <a:rPr lang="fr-LU" sz="1800" dirty="0">
                <a:cs typeface="Arial" panose="020B0604020202020204" pitchFamily="34" charset="0"/>
              </a:rPr>
              <a:t>Jusqu’à concurrence de 70% des frais résultant de l’aménagement des places de jeux et d’espaces </a:t>
            </a:r>
            <a:r>
              <a:rPr lang="fr-LU" sz="1800" dirty="0" smtClean="0">
                <a:cs typeface="Arial" panose="020B0604020202020204" pitchFamily="34" charset="0"/>
              </a:rPr>
              <a:t>verts</a:t>
            </a:r>
            <a:r>
              <a:rPr lang="fr-LU" sz="1800" dirty="0">
                <a:cs typeface="Arial" panose="020B0604020202020204" pitchFamily="34" charset="0"/>
              </a:rPr>
              <a:t>      </a:t>
            </a:r>
            <a:r>
              <a:rPr lang="fr-LU" sz="1800" dirty="0">
                <a:solidFill>
                  <a:schemeClr val="bg1">
                    <a:lumMod val="85000"/>
                  </a:schemeClr>
                </a:solidFill>
                <a:ea typeface="Times New Roman" pitchFamily="18" charset="0"/>
                <a:cs typeface="Arial" panose="020B0604020202020204" pitchFamily="34" charset="0"/>
              </a:rPr>
              <a:t>            </a:t>
            </a:r>
            <a:br>
              <a:rPr lang="fr-LU" sz="1800" dirty="0">
                <a:solidFill>
                  <a:schemeClr val="bg1">
                    <a:lumMod val="85000"/>
                  </a:schemeClr>
                </a:solidFill>
                <a:ea typeface="Times New Roman" pitchFamily="18" charset="0"/>
                <a:cs typeface="Arial" panose="020B0604020202020204" pitchFamily="34" charset="0"/>
              </a:rPr>
            </a:br>
            <a:r>
              <a:rPr lang="fr-LU" sz="1800" dirty="0">
                <a:solidFill>
                  <a:schemeClr val="bg1">
                    <a:lumMod val="85000"/>
                  </a:schemeClr>
                </a:solidFill>
                <a:ea typeface="Times New Roman" pitchFamily="18" charset="0"/>
                <a:cs typeface="Arial" panose="020B0604020202020204" pitchFamily="34" charset="0"/>
                <a:hlinkClick r:id="rId2" action="ppaction://hlinkfile"/>
              </a:rPr>
              <a:t>Art.23</a:t>
            </a:r>
            <a:r>
              <a:rPr lang="fr-LU" sz="1800" dirty="0">
                <a:solidFill>
                  <a:schemeClr val="bg1">
                    <a:lumMod val="85000"/>
                  </a:schemeClr>
                </a:solidFill>
                <a:ea typeface="Times New Roman" pitchFamily="18" charset="0"/>
                <a:cs typeface="Arial" panose="020B0604020202020204" pitchFamily="34" charset="0"/>
              </a:rPr>
              <a:t> </a:t>
            </a:r>
          </a:p>
          <a:p>
            <a:pPr lvl="1">
              <a:defRPr/>
            </a:pPr>
            <a:r>
              <a:rPr lang="fr-LU" sz="1800" dirty="0">
                <a:cs typeface="Arial" panose="020B0604020202020204" pitchFamily="34" charset="0"/>
              </a:rPr>
              <a:t>Jusqu’à concurrence de 70% des charges intérêts d’emprunts contractés pour le préfinancement de l’aménagement des terrains et de la construction des logements (24 mois au plus</a:t>
            </a:r>
            <a:r>
              <a:rPr lang="fr-LU" sz="1800" dirty="0" smtClean="0">
                <a:cs typeface="Arial" panose="020B0604020202020204" pitchFamily="34" charset="0"/>
              </a:rPr>
              <a:t>)</a:t>
            </a:r>
            <a:r>
              <a:rPr lang="fr-LU" sz="1800" dirty="0">
                <a:cs typeface="Arial" panose="020B0604020202020204" pitchFamily="34" charset="0"/>
              </a:rPr>
              <a:t/>
            </a:r>
            <a:br>
              <a:rPr lang="fr-LU" sz="1800" dirty="0">
                <a:cs typeface="Arial" panose="020B0604020202020204" pitchFamily="34" charset="0"/>
              </a:rPr>
            </a:br>
            <a:r>
              <a:rPr lang="fr-LU" sz="1800" dirty="0">
                <a:solidFill>
                  <a:schemeClr val="bg1">
                    <a:lumMod val="85000"/>
                  </a:schemeClr>
                </a:solidFill>
                <a:ea typeface="Times New Roman" pitchFamily="18" charset="0"/>
                <a:cs typeface="Arial" panose="020B0604020202020204" pitchFamily="34" charset="0"/>
                <a:hlinkClick r:id="rId3" action="ppaction://hlinkfile"/>
              </a:rPr>
              <a:t>Art.25</a:t>
            </a:r>
            <a:r>
              <a:rPr lang="fr-LU" sz="1800" dirty="0">
                <a:solidFill>
                  <a:schemeClr val="bg1">
                    <a:lumMod val="85000"/>
                  </a:schemeClr>
                </a:solidFill>
                <a:ea typeface="Times New Roman" pitchFamily="18" charset="0"/>
                <a:cs typeface="Arial" panose="020B0604020202020204" pitchFamily="34" charset="0"/>
              </a:rPr>
              <a:t> 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94300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Logement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8</a:t>
            </a:fld>
            <a:endParaRPr lang="fr-CH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7787208" cy="5184577"/>
          </a:xfrm>
        </p:spPr>
        <p:txBody>
          <a:bodyPr/>
          <a:lstStyle/>
          <a:p>
            <a:pPr marL="457200" lvl="1" indent="0">
              <a:buNone/>
              <a:defRPr/>
            </a:pPr>
            <a:r>
              <a:rPr lang="fr-LU" sz="2000" b="1" dirty="0" smtClean="0"/>
              <a:t>Locatif</a:t>
            </a:r>
          </a:p>
          <a:p>
            <a:pPr lvl="1">
              <a:defRPr/>
            </a:pPr>
            <a:r>
              <a:rPr lang="fr-LU" sz="1800" dirty="0" smtClean="0"/>
              <a:t>Jusqu’à </a:t>
            </a:r>
            <a:r>
              <a:rPr lang="fr-LU" sz="1800" dirty="0"/>
              <a:t>concurrence de 75% du prix de construction, d’acquisition, de rénovation et d’assainissement de logements destinés à la location financés par des communes ou syndicats de </a:t>
            </a:r>
            <a:r>
              <a:rPr lang="fr-LU" sz="1800" dirty="0" smtClean="0"/>
              <a:t>communes</a:t>
            </a:r>
            <a:r>
              <a:rPr lang="fr-LU" sz="1800" dirty="0"/>
              <a:t/>
            </a:r>
            <a:br>
              <a:rPr lang="fr-LU" sz="1800" dirty="0"/>
            </a:br>
            <a:r>
              <a:rPr lang="fr-LU" sz="1800" dirty="0">
                <a:solidFill>
                  <a:schemeClr val="bg1">
                    <a:lumMod val="85000"/>
                  </a:schemeClr>
                </a:solidFill>
                <a:ea typeface="Times New Roman" pitchFamily="18" charset="0"/>
                <a:cs typeface="Times New Roman" pitchFamily="18" charset="0"/>
                <a:hlinkClick r:id="rId2" action="ppaction://hlinkfile"/>
              </a:rPr>
              <a:t>Art. 27</a:t>
            </a:r>
            <a:r>
              <a:rPr lang="fr-LU" sz="1800" dirty="0">
                <a:solidFill>
                  <a:schemeClr val="bg1">
                    <a:lumMod val="85000"/>
                  </a:schemeClr>
                </a:solidFill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1" algn="just">
              <a:defRPr/>
            </a:pPr>
            <a:r>
              <a:rPr lang="fr-LU" sz="1800" b="1" dirty="0"/>
              <a:t>Jusqu’à concurrence de 100% soit du coût de construction et de premier équipement, soit du coût d’acquisition, de rénovation, d’assainissement, d’aménagement et de premier équipement pour la création de logements pour travailleurs étrangers ou </a:t>
            </a:r>
            <a:r>
              <a:rPr lang="fr-LU" sz="1800" b="1" u="sng" dirty="0"/>
              <a:t>demandeurs </a:t>
            </a:r>
            <a:r>
              <a:rPr lang="fr-LU" sz="1800" b="1" u="sng" dirty="0" smtClean="0"/>
              <a:t>d’asile</a:t>
            </a:r>
          </a:p>
          <a:p>
            <a:pPr lvl="1">
              <a:defRPr/>
            </a:pPr>
            <a:r>
              <a:rPr lang="fr-LU" sz="1800" dirty="0" smtClean="0"/>
              <a:t>Jusqu’à </a:t>
            </a:r>
            <a:r>
              <a:rPr lang="fr-LU" sz="1800" dirty="0"/>
              <a:t>concurrence de 70% soit du coût de construction et de premier équipement, soit du coût d’acquisition, de rénovation, d’assainissement et de premier équipement pour la création de logements destinés </a:t>
            </a:r>
            <a:r>
              <a:rPr lang="fr-FR" sz="1800" dirty="0"/>
              <a:t>à l’hébergement d’étudiants, de stagiaires, d’apprentis en formation, de personnes en formation continue, de scientifiques et d’experts en </a:t>
            </a:r>
            <a:r>
              <a:rPr lang="fr-FR" sz="1800" dirty="0" smtClean="0"/>
              <a:t>mission temporaire </a:t>
            </a:r>
            <a:r>
              <a:rPr lang="fr-LU" sz="1800" dirty="0"/>
              <a:t/>
            </a:r>
            <a:br>
              <a:rPr lang="fr-LU" sz="1800" dirty="0"/>
            </a:br>
            <a:r>
              <a:rPr lang="fr-LU" sz="1800" dirty="0" smtClean="0">
                <a:solidFill>
                  <a:schemeClr val="bg1">
                    <a:lumMod val="85000"/>
                  </a:schemeClr>
                </a:solidFill>
                <a:ea typeface="Times New Roman" pitchFamily="18" charset="0"/>
                <a:cs typeface="Times New Roman" pitchFamily="18" charset="0"/>
                <a:hlinkClick r:id="rId3" action="ppaction://hlinkfile"/>
              </a:rPr>
              <a:t>Art. 29</a:t>
            </a:r>
            <a:r>
              <a:rPr lang="fr-LU" sz="1800" dirty="0" smtClean="0">
                <a:solidFill>
                  <a:schemeClr val="bg1">
                    <a:lumMod val="85000"/>
                  </a:schemeClr>
                </a:solidFill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457200" lvl="1" indent="0" algn="just">
              <a:buNone/>
              <a:tabLst>
                <a:tab pos="457200" algn="l"/>
              </a:tabLst>
              <a:defRPr/>
            </a:pPr>
            <a:endParaRPr lang="fr-LU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58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Logement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9</a:t>
            </a:fld>
            <a:endParaRPr lang="fr-CH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0040"/>
            <a:ext cx="7715200" cy="4329240"/>
          </a:xfrm>
        </p:spPr>
        <p:txBody>
          <a:bodyPr/>
          <a:lstStyle/>
          <a:p>
            <a:pPr marL="0" indent="0">
              <a:buNone/>
            </a:pPr>
            <a:r>
              <a:rPr lang="fr-FR" sz="1800" dirty="0"/>
              <a:t>Si vous voulez inscrire un projet audit programme, veuillez vous adresser par écrit ou par voie téléphonique au </a:t>
            </a:r>
            <a:r>
              <a:rPr lang="fr-FR" sz="1800" dirty="0" smtClean="0"/>
              <a:t>ministère </a:t>
            </a:r>
            <a:r>
              <a:rPr lang="fr-FR" sz="1800" dirty="0"/>
              <a:t>du Logement</a:t>
            </a:r>
            <a:r>
              <a:rPr lang="fr-FR" sz="1800" dirty="0" smtClean="0"/>
              <a:t>.</a:t>
            </a:r>
          </a:p>
          <a:p>
            <a:pPr marL="0" indent="0">
              <a:buNone/>
            </a:pPr>
            <a:r>
              <a:rPr lang="fr-FR" sz="1800" dirty="0" smtClean="0"/>
              <a:t>Un rendez-vous sera organisé pour un échange détaillé dans le cadre de votre projet spécifique.</a:t>
            </a:r>
          </a:p>
          <a:p>
            <a:pPr marL="0" indent="0">
              <a:buNone/>
            </a:pPr>
            <a:endParaRPr lang="fr-FR" sz="1800" b="1" dirty="0" smtClean="0"/>
          </a:p>
          <a:p>
            <a:pPr marL="0" indent="0">
              <a:buNone/>
            </a:pPr>
            <a:r>
              <a:rPr lang="fr-FR" sz="2000" b="1" dirty="0" smtClean="0"/>
              <a:t>Contact </a:t>
            </a:r>
            <a:endParaRPr lang="fr-FR" sz="2000" b="1" dirty="0"/>
          </a:p>
          <a:p>
            <a:pPr marL="0" indent="0">
              <a:buNone/>
            </a:pPr>
            <a:r>
              <a:rPr lang="fr-FR" sz="1800" dirty="0" smtClean="0"/>
              <a:t>Ministère </a:t>
            </a:r>
            <a:r>
              <a:rPr lang="fr-FR" sz="1800" dirty="0"/>
              <a:t>du Logement </a:t>
            </a:r>
          </a:p>
          <a:p>
            <a:pPr marL="0" indent="0">
              <a:buNone/>
            </a:pPr>
            <a:r>
              <a:rPr lang="fr-FR" sz="1800" dirty="0"/>
              <a:t>Adresse postale :</a:t>
            </a:r>
          </a:p>
          <a:p>
            <a:pPr marL="0" indent="0">
              <a:buNone/>
            </a:pPr>
            <a:r>
              <a:rPr lang="fr-FR" sz="1800" dirty="0"/>
              <a:t>L-2916 Luxembourg</a:t>
            </a:r>
          </a:p>
          <a:p>
            <a:pPr marL="0" indent="0">
              <a:buNone/>
            </a:pPr>
            <a:r>
              <a:rPr lang="fr-FR" sz="1800" dirty="0" smtClean="0"/>
              <a:t>TEL</a:t>
            </a:r>
            <a:r>
              <a:rPr lang="fr-FR" sz="1800" dirty="0"/>
              <a:t>: </a:t>
            </a:r>
            <a:r>
              <a:rPr lang="fr-FR" sz="1800" dirty="0" smtClean="0"/>
              <a:t>247-84812</a:t>
            </a:r>
          </a:p>
          <a:p>
            <a:pPr marL="0" indent="0">
              <a:buNone/>
            </a:pPr>
            <a:endParaRPr lang="fr-FR" sz="1800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endParaRPr lang="fr-FR" sz="1800" dirty="0" smtClean="0"/>
          </a:p>
        </p:txBody>
      </p:sp>
    </p:spTree>
    <p:extLst>
      <p:ext uri="{BB962C8B-B14F-4D97-AF65-F5344CB8AC3E}">
        <p14:creationId xmlns:p14="http://schemas.microsoft.com/office/powerpoint/2010/main" val="196539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Gouvernement luxembourgeois">
      <a:dk1>
        <a:srgbClr val="FF0000"/>
      </a:dk1>
      <a:lt1>
        <a:srgbClr val="FFFFFF"/>
      </a:lt1>
      <a:dk2>
        <a:srgbClr val="80808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ouvernement luxembourgeo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446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Modèle par défaut</vt:lpstr>
      <vt:lpstr>Logement</vt:lpstr>
      <vt:lpstr>Logement</vt:lpstr>
      <vt:lpstr>Logement</vt:lpstr>
      <vt:lpstr>Logement</vt:lpstr>
      <vt:lpstr>Logement</vt:lpstr>
      <vt:lpstr>Logement</vt:lpstr>
      <vt:lpstr>Logement</vt:lpstr>
      <vt:lpstr>Logement</vt:lpstr>
      <vt:lpstr>Logement</vt:lpstr>
    </vt:vector>
  </TitlesOfParts>
  <Company>CIE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Administrator</dc:creator>
  <cp:lastModifiedBy>Jerome Krier</cp:lastModifiedBy>
  <cp:revision>129</cp:revision>
  <cp:lastPrinted>2018-01-18T15:11:46Z</cp:lastPrinted>
  <dcterms:created xsi:type="dcterms:W3CDTF">2014-02-06T11:46:14Z</dcterms:created>
  <dcterms:modified xsi:type="dcterms:W3CDTF">2018-01-18T15:57:24Z</dcterms:modified>
</cp:coreProperties>
</file>