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1" r:id="rId4"/>
    <p:sldId id="263" r:id="rId5"/>
    <p:sldId id="283" r:id="rId6"/>
    <p:sldId id="266" r:id="rId7"/>
    <p:sldId id="279" r:id="rId8"/>
    <p:sldId id="281" r:id="rId9"/>
    <p:sldId id="282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4108" autoAdjust="0"/>
  </p:normalViewPr>
  <p:slideViewPr>
    <p:cSldViewPr>
      <p:cViewPr varScale="1">
        <p:scale>
          <a:sx n="86" d="100"/>
          <a:sy n="86" d="100"/>
        </p:scale>
        <p:origin x="23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18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4C6545-DE21-4D42-90B9-358D2B5C9BD3}" type="datetimeFigureOut">
              <a:rPr lang="fr-CH"/>
              <a:pPr>
                <a:defRPr/>
              </a:pPr>
              <a:t>04.12.2018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836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9AFCFC-08F2-4D3F-8046-0DCA77F23EF8}" type="slidenum">
              <a:rPr lang="fr-CH"/>
              <a:pPr>
                <a:defRPr/>
              </a:pPr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636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3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00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36" y="942800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4CAA6F3-82AA-47A8-BA7A-1E0FF599B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8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4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82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1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5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2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AA6F3-82AA-47A8-BA7A-1E0FF599BA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61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A417B-68F9-4E76-A4CC-BB11A78CE5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6218" t="2818"/>
          <a:stretch>
            <a:fillRect/>
          </a:stretch>
        </p:blipFill>
        <p:spPr bwMode="auto">
          <a:xfrm>
            <a:off x="323850" y="692150"/>
            <a:ext cx="4046538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499992" y="89198"/>
            <a:ext cx="4536504" cy="2187674"/>
          </a:xfrm>
        </p:spPr>
        <p:txBody>
          <a:bodyPr anchor="b"/>
          <a:lstStyle>
            <a:lvl1pPr>
              <a:defRPr sz="3000" baseline="0"/>
            </a:lvl1pPr>
          </a:lstStyle>
          <a:p>
            <a:r>
              <a:rPr lang="fr-FR" dirty="0" smtClean="0"/>
              <a:t>Cliquez pour insérer le titre de la présentation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99992" y="2276872"/>
            <a:ext cx="4536504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CH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3" hasCustomPrompt="1"/>
          </p:nvPr>
        </p:nvSpPr>
        <p:spPr>
          <a:xfrm>
            <a:off x="4499992" y="4293096"/>
            <a:ext cx="4392488" cy="2448272"/>
          </a:xfrm>
        </p:spPr>
        <p:txBody>
          <a:bodyPr/>
          <a:lstStyle>
            <a:lvl1pPr>
              <a:buNone/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insérer votre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>
          <a:xfrm>
            <a:off x="4500563" y="37893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5"/>
          </p:nvPr>
        </p:nvSpPr>
        <p:spPr>
          <a:xfrm>
            <a:off x="827088" y="61658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92688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0000"/>
            <a:ext cx="8229600" cy="4929411"/>
          </a:xfrm>
        </p:spPr>
        <p:txBody>
          <a:bodyPr/>
          <a:lstStyle>
            <a:lvl1pPr>
              <a:buSzPct val="80000"/>
              <a:defRPr/>
            </a:lvl1pPr>
            <a:lvl2pPr>
              <a:buSzPct val="100000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fr-CH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D9675EF-14CD-4ED8-B4FA-515528AC52E1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996952"/>
            <a:ext cx="77724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A5853-74E8-4477-9BDE-179E73DE4D1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60000"/>
            <a:ext cx="403860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7288"/>
            <a:ext cx="647700" cy="504825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fr-CH" sz="1400" kern="1200" smtClean="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algn="r">
              <a:defRPr/>
            </a:pPr>
            <a:fld id="{6D50F976-ED03-4AFA-8DEC-1D2A8443733C}" type="slidenum">
              <a:rPr lang="fr-CH" smtClean="0"/>
              <a:pPr algn="r">
                <a:defRPr/>
              </a:pPr>
              <a:t>‹#›</a:t>
            </a:fld>
            <a:endParaRPr lang="fr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6120680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FC4F-9A2D-429A-B9A9-3BB7FEBE0B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5A76D-C765-4406-92B4-4EB6523E831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B2DC5-527A-43BE-8519-F2D492EEFA6F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120680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008313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1AA4-CC86-4390-A2EB-97155ED8055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3950"/>
            <a:ext cx="6192688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04239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238875"/>
            <a:ext cx="647700" cy="5032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D1C0C-5C3B-412A-8A2E-0A1766C03E5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15888"/>
            <a:ext cx="61928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0475"/>
            <a:ext cx="82296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38875"/>
            <a:ext cx="64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US" sz="1400" kern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BAA5FE0-F9D2-408F-983E-B87BCD5EA5C6}" type="slidenum">
              <a:rPr lang="fr-CH" smtClean="0"/>
              <a:pPr>
                <a:defRPr/>
              </a:pPr>
              <a:t>‹#›</a:t>
            </a:fld>
            <a:endParaRPr lang="fr-CH" dirty="0"/>
          </a:p>
        </p:txBody>
      </p:sp>
      <p:pic>
        <p:nvPicPr>
          <p:cNvPr id="1031" name="Picture 5" descr="GOUV_MAEE_Direction de la coopération au développement et de l’action humanitaire 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688" y="284163"/>
            <a:ext cx="24844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23850" y="620713"/>
            <a:ext cx="6119813" cy="0"/>
          </a:xfrm>
          <a:prstGeom prst="line">
            <a:avLst/>
          </a:prstGeom>
          <a:noFill/>
          <a:ln w="19050">
            <a:solidFill>
              <a:srgbClr val="E4052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984" y="1772816"/>
            <a:ext cx="4536504" cy="2187674"/>
          </a:xfrm>
        </p:spPr>
        <p:txBody>
          <a:bodyPr/>
          <a:lstStyle/>
          <a:p>
            <a:r>
              <a:rPr lang="fr-FR" sz="2800" b="1" dirty="0"/>
              <a:t>Plan d’Action National pluriannuel </a:t>
            </a:r>
            <a:r>
              <a:rPr lang="fr-FR" sz="2800" b="1" dirty="0" smtClean="0"/>
              <a:t>d’intégration (PAN</a:t>
            </a:r>
            <a:r>
              <a:rPr lang="fr-FR" sz="2800" b="1" dirty="0"/>
              <a:t>)</a:t>
            </a:r>
            <a:r>
              <a:rPr lang="fr-FR" sz="2800" b="1" dirty="0">
                <a:solidFill>
                  <a:schemeClr val="tx2"/>
                </a:solidFill>
              </a:rPr>
              <a:t/>
            </a:r>
            <a:br>
              <a:rPr lang="fr-FR" sz="2800" b="1" dirty="0">
                <a:solidFill>
                  <a:schemeClr val="tx2"/>
                </a:solidFill>
              </a:rPr>
            </a:br>
            <a:r>
              <a:rPr lang="fr-FR" sz="2800" b="1" dirty="0">
                <a:solidFill>
                  <a:schemeClr val="tx2"/>
                </a:solidFill>
              </a:rPr>
              <a:t/>
            </a:r>
            <a:br>
              <a:rPr lang="fr-FR" sz="2800" b="1" dirty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7984" y="3356992"/>
            <a:ext cx="4536504" cy="1512168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40" y="1268761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 smtClean="0"/>
              <a:t>Loi </a:t>
            </a:r>
            <a:r>
              <a:rPr lang="fr-FR" sz="1800" b="1" dirty="0"/>
              <a:t>du 16 décembre 2008 concernant l'accueil et l'intégration des étrangers au Grand-Duché de </a:t>
            </a:r>
            <a:r>
              <a:rPr lang="fr-FR" sz="1800" b="1" dirty="0" smtClean="0"/>
              <a:t>Luxembourg</a:t>
            </a:r>
            <a:endParaRPr lang="fr-FR" sz="1800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r>
              <a:rPr lang="fr-FR" sz="1800" b="1" dirty="0" smtClean="0"/>
              <a:t>Art. 6.</a:t>
            </a:r>
            <a:endParaRPr lang="fr-FR" sz="1800" b="1" dirty="0"/>
          </a:p>
          <a:p>
            <a:r>
              <a:rPr lang="fr-FR" sz="1800" dirty="0" smtClean="0"/>
              <a:t>L'OLAI </a:t>
            </a:r>
            <a:r>
              <a:rPr lang="fr-FR" sz="1800" dirty="0"/>
              <a:t>est chargé d'établir en concertation avec le comité interministériel à l'intégration un projet de plan d'action national pluriannuel d'intégration et de lutte contre les discriminations identifiant les principaux axes stratégiques d'intervention et les mesures politiques en cours et à mettre en </a:t>
            </a:r>
            <a:r>
              <a:rPr lang="fr-FR" sz="1800" dirty="0" smtClean="0"/>
              <a:t>œuvre.</a:t>
            </a:r>
            <a:endParaRPr lang="fr-FR" sz="1800" dirty="0"/>
          </a:p>
          <a:p>
            <a:r>
              <a:rPr lang="fr-FR" sz="1800" dirty="0"/>
              <a:t>Le ministre soumet le projet de plan au Gouvernement pour approbation.</a:t>
            </a:r>
          </a:p>
          <a:p>
            <a:r>
              <a:rPr lang="fr-FR" sz="1800" dirty="0"/>
              <a:t>Le Gouvernement présentera une stratégie globale et déterminera des mesures ciblées d'intégration et de lutte contre les discriminations.</a:t>
            </a:r>
          </a:p>
          <a:p>
            <a:pPr marL="0" indent="0">
              <a:buNone/>
            </a:pPr>
            <a:endParaRPr lang="fr-FR" sz="1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60648"/>
            <a:ext cx="80468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PAN intégration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6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69" y="908720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/>
              <a:t>PAN 2010-2014</a:t>
            </a:r>
          </a:p>
          <a:p>
            <a:pPr marL="0" indent="0">
              <a:buNone/>
            </a:pPr>
            <a:endParaRPr lang="fr-FR" sz="2400" b="1" dirty="0" smtClean="0"/>
          </a:p>
          <a:p>
            <a:r>
              <a:rPr lang="fr-FR" sz="2400" dirty="0" smtClean="0"/>
              <a:t>premier </a:t>
            </a:r>
            <a:r>
              <a:rPr lang="fr-FR" sz="2400" dirty="0"/>
              <a:t>plan d’action national d’intégration et de lutte contre les discriminations </a:t>
            </a:r>
            <a:r>
              <a:rPr lang="fr-FR" sz="2400" dirty="0" smtClean="0"/>
              <a:t>publié en novembre 2010</a:t>
            </a:r>
          </a:p>
          <a:p>
            <a:r>
              <a:rPr lang="fr-FR" sz="2400" dirty="0" smtClean="0"/>
              <a:t>échelonné </a:t>
            </a:r>
            <a:r>
              <a:rPr lang="fr-FR" sz="2400" dirty="0"/>
              <a:t>sur cinq ans </a:t>
            </a:r>
            <a:endParaRPr lang="fr-FR" sz="2400" dirty="0" smtClean="0"/>
          </a:p>
          <a:p>
            <a:r>
              <a:rPr lang="fr-FR" sz="2400" dirty="0" smtClean="0"/>
              <a:t>reposait </a:t>
            </a:r>
            <a:r>
              <a:rPr lang="fr-FR" sz="2400" dirty="0"/>
              <a:t>sur les 11 principes de base communs de la politique européenne (PBC</a:t>
            </a:r>
            <a:r>
              <a:rPr lang="fr-FR" sz="2400" dirty="0" smtClean="0"/>
              <a:t>)</a:t>
            </a:r>
          </a:p>
          <a:p>
            <a:r>
              <a:rPr lang="fr-FR" sz="2400" dirty="0"/>
              <a:t>c</a:t>
            </a:r>
            <a:r>
              <a:rPr lang="fr-FR" sz="2400" dirty="0" smtClean="0"/>
              <a:t>onsultations publiques des acteurs du terrain en </a:t>
            </a:r>
            <a:r>
              <a:rPr lang="fr-FR" sz="2400" dirty="0"/>
              <a:t>2011, 2012 et </a:t>
            </a:r>
            <a:r>
              <a:rPr lang="fr-FR" sz="2400" dirty="0" smtClean="0"/>
              <a:t>2013.</a:t>
            </a:r>
            <a:endParaRPr lang="en-US" sz="2400" dirty="0"/>
          </a:p>
          <a:p>
            <a:pPr marL="0" lvl="0" indent="0">
              <a:buNone/>
            </a:pPr>
            <a:endParaRPr lang="fr-FR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92969" y="188640"/>
            <a:ext cx="80468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Historique 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1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6048672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1400" b="1" dirty="0" smtClean="0"/>
          </a:p>
          <a:p>
            <a:pPr marL="0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100" dirty="0"/>
              <a:t> </a:t>
            </a:r>
            <a:r>
              <a:rPr lang="fr-FR" sz="1100" dirty="0" smtClean="0"/>
              <a:t>             </a:t>
            </a:r>
            <a:r>
              <a:rPr lang="fr-FR" sz="1400" b="1" dirty="0" smtClean="0"/>
              <a:t>Principes de base approuvés par le Conseil de Gouvernement:</a:t>
            </a:r>
          </a:p>
          <a:p>
            <a:pPr marL="0" indent="0">
              <a:buNone/>
            </a:pPr>
            <a:endParaRPr lang="fr-FR" sz="1400" dirty="0" smtClean="0"/>
          </a:p>
          <a:p>
            <a:pPr lvl="1"/>
            <a:r>
              <a:rPr lang="fr-FR" sz="1400" dirty="0" smtClean="0"/>
              <a:t>Cadre général évolutif et adaptable</a:t>
            </a:r>
          </a:p>
          <a:p>
            <a:pPr lvl="1"/>
            <a:r>
              <a:rPr lang="fr-FR" sz="1400" dirty="0" smtClean="0"/>
              <a:t>Caractère transversal basé sur des domaines d’action </a:t>
            </a:r>
          </a:p>
          <a:p>
            <a:pPr lvl="1"/>
            <a:r>
              <a:rPr lang="fr-FR" sz="1400" dirty="0" smtClean="0"/>
              <a:t>Mise en œuvre partagée via des appels à projets</a:t>
            </a:r>
          </a:p>
          <a:p>
            <a:pPr lvl="1"/>
            <a:r>
              <a:rPr lang="fr-FR" sz="1400" dirty="0" smtClean="0"/>
              <a:t>Action interministérielle intégrée et coordonnée</a:t>
            </a:r>
          </a:p>
          <a:p>
            <a:pPr lvl="1"/>
            <a:r>
              <a:rPr lang="fr-FR" sz="1400" dirty="0" smtClean="0"/>
              <a:t>Consultations </a:t>
            </a:r>
          </a:p>
          <a:p>
            <a:pPr marL="457200" lvl="1" indent="0">
              <a:buNone/>
            </a:pPr>
            <a:endParaRPr lang="fr-FR" sz="1400" dirty="0"/>
          </a:p>
          <a:p>
            <a:pPr marL="457200" lvl="1" indent="0">
              <a:buNone/>
            </a:pPr>
            <a:r>
              <a:rPr lang="fr-FR" sz="1400" b="1" dirty="0" smtClean="0"/>
              <a:t>Axes du PAN intégration 2018:</a:t>
            </a:r>
          </a:p>
          <a:p>
            <a:pPr marL="457200" lvl="1" indent="0">
              <a:buNone/>
            </a:pPr>
            <a:endParaRPr lang="fr-FR" sz="1400" dirty="0"/>
          </a:p>
          <a:p>
            <a:pPr lvl="1"/>
            <a:r>
              <a:rPr lang="fr-FR" sz="1400" dirty="0" smtClean="0"/>
              <a:t>Accueil</a:t>
            </a:r>
          </a:p>
          <a:p>
            <a:pPr lvl="1"/>
            <a:r>
              <a:rPr lang="fr-FR" sz="1400" dirty="0" smtClean="0"/>
              <a:t>Intégration</a:t>
            </a:r>
          </a:p>
          <a:p>
            <a:pPr lvl="1"/>
            <a:r>
              <a:rPr lang="fr-FR" sz="1400" dirty="0" smtClean="0"/>
              <a:t>3 axes transversaux:</a:t>
            </a:r>
          </a:p>
          <a:p>
            <a:pPr lvl="2"/>
            <a:r>
              <a:rPr lang="fr-FR" sz="1400" dirty="0" smtClean="0"/>
              <a:t>Accès à l’information et l’interaction</a:t>
            </a:r>
          </a:p>
          <a:p>
            <a:pPr lvl="2"/>
            <a:r>
              <a:rPr lang="fr-FR" sz="1400" dirty="0" smtClean="0"/>
              <a:t>Qualité des mesures</a:t>
            </a:r>
          </a:p>
          <a:p>
            <a:pPr lvl="2"/>
            <a:r>
              <a:rPr lang="fr-FR" sz="1400" dirty="0" smtClean="0"/>
              <a:t>Coopération et coordination</a:t>
            </a:r>
          </a:p>
          <a:p>
            <a:pPr marL="457200" lvl="1" indent="0">
              <a:buNone/>
            </a:pPr>
            <a:endParaRPr lang="fr-FR" sz="1400" dirty="0" smtClean="0"/>
          </a:p>
          <a:p>
            <a:pPr marL="457200" lvl="1" indent="0">
              <a:buNone/>
            </a:pPr>
            <a:r>
              <a:rPr lang="fr-FR" sz="1400" dirty="0" smtClean="0"/>
              <a:t>Gestion de la diversité, lutte contre les discriminations et égalité des chances sont des parties intégrantes de tous ces axes.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88640"/>
            <a:ext cx="80468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PAN intégration 2018 - Cadre </a:t>
            </a:r>
            <a:endParaRPr lang="fr-FR" sz="2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3717032"/>
            <a:ext cx="2880320" cy="160043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endParaRPr lang="fr-FR" sz="14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  <a:latin typeface="+mn-lt"/>
              </a:rPr>
              <a:t>2 domaines d’action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  <a:latin typeface="+mn-lt"/>
              </a:rPr>
              <a:t>3 domaines transversaux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  <a:latin typeface="+mn-lt"/>
              </a:rPr>
              <a:t>5 priorités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  <a:latin typeface="+mn-lt"/>
              </a:rPr>
              <a:t>16 objectifs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  <a:latin typeface="+mn-lt"/>
              </a:rPr>
              <a:t>98 mesures </a:t>
            </a:r>
            <a:r>
              <a:rPr lang="fr-FR" sz="1400" dirty="0" smtClean="0">
                <a:solidFill>
                  <a:schemeClr val="tx2"/>
                </a:solidFill>
                <a:latin typeface="+mn-lt"/>
              </a:rPr>
              <a:t>concrètes</a:t>
            </a:r>
          </a:p>
          <a:p>
            <a:pPr lvl="1"/>
            <a:endParaRPr lang="fr-FR" sz="14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77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b="1" dirty="0" smtClean="0"/>
              <a:t>Exemples:</a:t>
            </a:r>
          </a:p>
          <a:p>
            <a:pPr marL="0" indent="0">
              <a:buNone/>
            </a:pPr>
            <a:r>
              <a:rPr lang="fr-FR" sz="1400" b="1" dirty="0" smtClean="0"/>
              <a:t>I. Domaine d’action: </a:t>
            </a:r>
            <a:r>
              <a:rPr lang="fr-FR" sz="1400" dirty="0" smtClean="0">
                <a:solidFill>
                  <a:schemeClr val="tx1">
                    <a:lumMod val="75000"/>
                  </a:schemeClr>
                </a:solidFill>
              </a:rPr>
              <a:t>Accueil</a:t>
            </a:r>
          </a:p>
          <a:p>
            <a:pPr marL="0" indent="0">
              <a:buNone/>
            </a:pPr>
            <a:r>
              <a:rPr lang="fr-FR" sz="1400" b="1" dirty="0" smtClean="0"/>
              <a:t>Objectif: </a:t>
            </a:r>
            <a:r>
              <a:rPr lang="fr-FR" sz="1400" dirty="0" smtClean="0"/>
              <a:t>Encourager l’autonomisation des DPI</a:t>
            </a:r>
          </a:p>
          <a:p>
            <a:pPr marL="0" indent="0">
              <a:buNone/>
            </a:pPr>
            <a:r>
              <a:rPr lang="fr-FR" sz="1400" b="1" dirty="0" smtClean="0"/>
              <a:t>Mesures:</a:t>
            </a:r>
          </a:p>
          <a:p>
            <a:pPr marL="0" indent="0">
              <a:buNone/>
            </a:pPr>
            <a:r>
              <a:rPr lang="fr-FR" sz="1400" b="1" dirty="0" smtClean="0"/>
              <a:t>	</a:t>
            </a:r>
            <a:r>
              <a:rPr lang="fr-FR" sz="1400" i="1" dirty="0" smtClean="0"/>
              <a:t>i. Mettre en œuvre le PIA;</a:t>
            </a:r>
          </a:p>
          <a:p>
            <a:pPr marL="0" indent="0">
              <a:buNone/>
            </a:pPr>
            <a:r>
              <a:rPr lang="fr-FR" sz="1400" i="1" dirty="0"/>
              <a:t>	</a:t>
            </a:r>
            <a:r>
              <a:rPr lang="fr-FR" sz="1400" i="1" dirty="0" smtClean="0"/>
              <a:t>ii. Favoriser les activités culturelles et de loisirs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b="1" dirty="0" smtClean="0"/>
              <a:t>II. Domaine d’action</a:t>
            </a:r>
            <a:r>
              <a:rPr lang="fr-FR" sz="1400" dirty="0" smtClean="0"/>
              <a:t>: </a:t>
            </a:r>
            <a:r>
              <a:rPr lang="fr-FR" sz="1400" dirty="0" smtClean="0">
                <a:solidFill>
                  <a:schemeClr val="tx1">
                    <a:lumMod val="75000"/>
                  </a:schemeClr>
                </a:solidFill>
              </a:rPr>
              <a:t>Intégration</a:t>
            </a:r>
          </a:p>
          <a:p>
            <a:pPr marL="0" indent="0">
              <a:buNone/>
            </a:pPr>
            <a:r>
              <a:rPr lang="fr-FR" sz="1400" b="1" dirty="0" smtClean="0"/>
              <a:t>Objectif</a:t>
            </a:r>
            <a:r>
              <a:rPr lang="fr-FR" sz="1400" dirty="0" smtClean="0"/>
              <a:t>: Renforcer et accompagner les communes dans la mise en œuvre d’une politique d’intégration cohérente au niveau local</a:t>
            </a:r>
          </a:p>
          <a:p>
            <a:pPr marL="0" indent="0">
              <a:buNone/>
            </a:pPr>
            <a:r>
              <a:rPr lang="fr-FR" sz="1400" b="1" dirty="0" smtClean="0"/>
              <a:t>Mesures:</a:t>
            </a:r>
          </a:p>
          <a:p>
            <a:pPr marL="0" indent="0">
              <a:buNone/>
            </a:pPr>
            <a:r>
              <a:rPr lang="fr-FR" sz="1400" dirty="0"/>
              <a:t>	</a:t>
            </a:r>
            <a:r>
              <a:rPr lang="fr-FR" sz="1400" i="1" dirty="0" smtClean="0"/>
              <a:t>i. Accompagner et outiller les communes pour développer des mesures en matière d’intégration au niveau 	local, notamment par la promotion des PCI</a:t>
            </a:r>
          </a:p>
          <a:p>
            <a:pPr marL="0" indent="0">
              <a:buNone/>
            </a:pPr>
            <a:r>
              <a:rPr lang="fr-FR" sz="1400" i="1" dirty="0"/>
              <a:t>	</a:t>
            </a:r>
            <a:r>
              <a:rPr lang="fr-FR" sz="1400" i="1" dirty="0" smtClean="0"/>
              <a:t>ii. Soutenir les CCCI dans la mise en œuvre de leurs missions et dans leur mise en réseau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400" b="1" dirty="0" smtClean="0"/>
              <a:t>III. Axe</a:t>
            </a:r>
            <a:r>
              <a:rPr lang="fr-FR" sz="1400" dirty="0" smtClean="0"/>
              <a:t>: </a:t>
            </a:r>
            <a:r>
              <a:rPr lang="fr-FR" sz="1400" dirty="0" smtClean="0">
                <a:solidFill>
                  <a:schemeClr val="tx1">
                    <a:lumMod val="75000"/>
                  </a:schemeClr>
                </a:solidFill>
              </a:rPr>
              <a:t>Accès à l’information et interaction</a:t>
            </a:r>
          </a:p>
          <a:p>
            <a:pPr marL="0" indent="0">
              <a:buNone/>
            </a:pPr>
            <a:r>
              <a:rPr lang="fr-FR" sz="1400" b="1" dirty="0" smtClean="0"/>
              <a:t>Objectif</a:t>
            </a:r>
            <a:r>
              <a:rPr lang="fr-FR" sz="1400" dirty="0" smtClean="0"/>
              <a:t>: Développer la diffusion des informations relatives à l’accueil et à l’intégration</a:t>
            </a:r>
          </a:p>
          <a:p>
            <a:pPr marL="0" indent="0">
              <a:buNone/>
            </a:pPr>
            <a:r>
              <a:rPr lang="fr-FR" sz="1400" b="1" dirty="0" smtClean="0"/>
              <a:t>Mesures</a:t>
            </a:r>
            <a:r>
              <a:rPr lang="fr-FR" sz="1400" dirty="0" smtClean="0"/>
              <a:t>:</a:t>
            </a:r>
          </a:p>
          <a:p>
            <a:pPr marL="0" indent="0">
              <a:buNone/>
            </a:pPr>
            <a:r>
              <a:rPr lang="fr-FR" sz="1400" dirty="0"/>
              <a:t>	</a:t>
            </a:r>
            <a:r>
              <a:rPr lang="fr-FR" sz="1400" i="1" dirty="0" smtClean="0"/>
              <a:t>i. Développer des outils d’information pour les différents publics en plusieurs langues</a:t>
            </a:r>
          </a:p>
          <a:p>
            <a:pPr marL="0" indent="0">
              <a:buNone/>
            </a:pPr>
            <a:r>
              <a:rPr lang="fr-FR" sz="1400" i="1" dirty="0"/>
              <a:t>	</a:t>
            </a:r>
            <a:r>
              <a:rPr lang="fr-FR" sz="1400" i="1" dirty="0" smtClean="0"/>
              <a:t>ii. Soutenir les communes dans leurs démarches visant à informer le public en matière d’accueil et 	d’intégration</a:t>
            </a:r>
          </a:p>
          <a:p>
            <a:pPr marL="0" indent="0">
              <a:buNone/>
            </a:pPr>
            <a:r>
              <a:rPr lang="fr-FR" sz="1400" i="1" dirty="0"/>
              <a:t>	</a:t>
            </a:r>
            <a:r>
              <a:rPr lang="fr-FR" sz="1400" i="1" dirty="0" smtClean="0"/>
              <a:t>iii. Développer des campagnes d’information et de sensibilisation destinées au grand public</a:t>
            </a:r>
            <a:endParaRPr lang="fr-FR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640"/>
            <a:ext cx="80468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PAN intégration 2018 - Cadre </a:t>
            </a:r>
            <a:endParaRPr lang="fr-FR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608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344816" cy="3679057"/>
          </a:xfrm>
        </p:spPr>
        <p:txBody>
          <a:bodyPr>
            <a:normAutofit lnSpcReduction="10000"/>
          </a:bodyPr>
          <a:lstStyle/>
          <a:p>
            <a:r>
              <a:rPr lang="fr-FR" sz="1400" dirty="0"/>
              <a:t>Elaboration </a:t>
            </a:r>
            <a:r>
              <a:rPr lang="fr-FR" sz="1400" dirty="0" smtClean="0"/>
              <a:t>du </a:t>
            </a:r>
            <a:r>
              <a:rPr lang="fr-FR" sz="1400" dirty="0"/>
              <a:t>PAN </a:t>
            </a:r>
            <a:r>
              <a:rPr lang="fr-FR" sz="1400" dirty="0" smtClean="0"/>
              <a:t>intégration 2018 par </a:t>
            </a:r>
            <a:r>
              <a:rPr lang="fr-FR" sz="1400" dirty="0"/>
              <a:t>l’OLAI et le comité interministériel à l’intégration </a:t>
            </a:r>
            <a:endParaRPr lang="fr-FR" sz="1400" dirty="0" smtClean="0"/>
          </a:p>
          <a:p>
            <a:pPr marL="0" indent="0">
              <a:buNone/>
            </a:pPr>
            <a:endParaRPr lang="fr-FR" sz="1400" dirty="0"/>
          </a:p>
          <a:p>
            <a:r>
              <a:rPr lang="fr-FR" sz="1400" dirty="0" smtClean="0"/>
              <a:t>Consultation </a:t>
            </a:r>
            <a:r>
              <a:rPr lang="fr-FR" sz="1400" dirty="0"/>
              <a:t>d’une multitude d’acteurs</a:t>
            </a:r>
          </a:p>
          <a:p>
            <a:pPr lvl="1"/>
            <a:r>
              <a:rPr lang="fr-FR" sz="1400" dirty="0" smtClean="0"/>
              <a:t>Société </a:t>
            </a:r>
            <a:r>
              <a:rPr lang="fr-FR" sz="1400" dirty="0"/>
              <a:t>civile: Questionnaire en ligne (décembre) et table ronde (janvier)</a:t>
            </a:r>
          </a:p>
          <a:p>
            <a:pPr lvl="1"/>
            <a:r>
              <a:rPr lang="fr-FR" sz="1400" dirty="0"/>
              <a:t>Communes: Questionnaire en ligne </a:t>
            </a:r>
            <a:r>
              <a:rPr lang="fr-FR" sz="1400" dirty="0" smtClean="0"/>
              <a:t>en février, </a:t>
            </a:r>
            <a:r>
              <a:rPr lang="fr-FR" sz="1400" dirty="0"/>
              <a:t>élaboré en concertation avec le </a:t>
            </a:r>
            <a:r>
              <a:rPr lang="fr-FR" sz="1400" dirty="0" smtClean="0"/>
              <a:t>SYVICOL. Présentation des résultats au SYVICOL le 14 mai 2018</a:t>
            </a:r>
          </a:p>
          <a:p>
            <a:pPr lvl="1"/>
            <a:r>
              <a:rPr lang="fr-FR" sz="1400" dirty="0"/>
              <a:t>Débat à la Chambre des Députés le 15 mars </a:t>
            </a:r>
            <a:r>
              <a:rPr lang="fr-FR" sz="1400" dirty="0" smtClean="0"/>
              <a:t>2018</a:t>
            </a:r>
            <a:endParaRPr lang="fr-FR" sz="1400" dirty="0"/>
          </a:p>
          <a:p>
            <a:pPr lvl="1"/>
            <a:r>
              <a:rPr lang="fr-FR" sz="1400" dirty="0"/>
              <a:t>Conseil National pour </a:t>
            </a:r>
            <a:r>
              <a:rPr lang="fr-FR" sz="1400" dirty="0" smtClean="0"/>
              <a:t>Etrangers, avis du 26 mars 2018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fr-FR" sz="1400" dirty="0"/>
              <a:t>Adoption du PAN </a:t>
            </a:r>
            <a:r>
              <a:rPr lang="fr-FR" sz="1400" dirty="0" smtClean="0"/>
              <a:t>intégration 2018 </a:t>
            </a:r>
            <a:r>
              <a:rPr lang="fr-FR" sz="1400" dirty="0"/>
              <a:t>le 13 juin 2018</a:t>
            </a:r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sz="1400" dirty="0" smtClean="0"/>
              <a:t>Mise </a:t>
            </a:r>
            <a:r>
              <a:rPr lang="fr-FR" sz="1400" dirty="0"/>
              <a:t>en œuvre basée sur la responsabilité partagée </a:t>
            </a:r>
          </a:p>
          <a:p>
            <a:pPr lvl="1"/>
            <a:r>
              <a:rPr lang="fr-FR" sz="1400" dirty="0"/>
              <a:t>Autorités publiques, communes et société civile dans le cadre de leurs missions et responsabilités respectives</a:t>
            </a:r>
          </a:p>
          <a:p>
            <a:pPr lvl="1"/>
            <a:r>
              <a:rPr lang="fr-FR" sz="1400" dirty="0"/>
              <a:t>Appels à projets dans le cadre du </a:t>
            </a:r>
            <a:r>
              <a:rPr lang="fr-FR" sz="1400" dirty="0" smtClean="0"/>
              <a:t>PAN intégration</a:t>
            </a:r>
            <a:endParaRPr lang="fr-FR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60351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latin typeface="+mj-lt"/>
              </a:rPr>
              <a:t>E</a:t>
            </a:r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laboration et mise en œuvre 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923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1A5853-74E8-4477-9BDE-179E73DE4D1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79512" y="900572"/>
            <a:ext cx="8136904" cy="56247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6000"/>
              <a:buFont typeface="Arial" panose="020B0604020202020204" pitchFamily="34" charset="0"/>
              <a:buChar char="→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"/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û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EF5D00"/>
              </a:buClr>
              <a:buSzPct val="100000"/>
              <a:buNone/>
            </a:pPr>
            <a:r>
              <a:rPr lang="fr-FR" sz="1400" b="1" dirty="0">
                <a:solidFill>
                  <a:schemeClr val="tx2"/>
                </a:solidFill>
              </a:rPr>
              <a:t> </a:t>
            </a:r>
            <a:r>
              <a:rPr lang="fr-FR" sz="1400" b="1" dirty="0" smtClean="0">
                <a:solidFill>
                  <a:schemeClr val="tx2"/>
                </a:solidFill>
              </a:rPr>
              <a:t>       Des </a:t>
            </a:r>
            <a:r>
              <a:rPr lang="fr-FR" sz="1400" b="1" dirty="0">
                <a:solidFill>
                  <a:schemeClr val="tx2"/>
                </a:solidFill>
              </a:rPr>
              <a:t>acteurs </a:t>
            </a:r>
            <a:r>
              <a:rPr lang="fr-FR" sz="1400" b="1" dirty="0" smtClean="0">
                <a:solidFill>
                  <a:schemeClr val="tx2"/>
                </a:solidFill>
              </a:rPr>
              <a:t>communaux et associatifs qui </a:t>
            </a:r>
            <a:r>
              <a:rPr lang="fr-FR" sz="1400" b="1" dirty="0">
                <a:solidFill>
                  <a:schemeClr val="tx2"/>
                </a:solidFill>
              </a:rPr>
              <a:t>expriment des besoins importants en matière de :</a:t>
            </a: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</a:rPr>
              <a:t>Partage </a:t>
            </a:r>
            <a:r>
              <a:rPr lang="fr-FR" sz="1400" dirty="0" smtClean="0">
                <a:solidFill>
                  <a:schemeClr val="tx2"/>
                </a:solidFill>
              </a:rPr>
              <a:t>d’informations</a:t>
            </a:r>
            <a:endParaRPr lang="fr-FR" sz="1400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</a:rPr>
              <a:t>Echange et mise en </a:t>
            </a:r>
            <a:r>
              <a:rPr lang="fr-FR" sz="1400" dirty="0" smtClean="0">
                <a:solidFill>
                  <a:schemeClr val="tx2"/>
                </a:solidFill>
              </a:rPr>
              <a:t>réseau</a:t>
            </a:r>
            <a:endParaRPr lang="fr-FR" sz="1400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</a:rPr>
              <a:t>Outils afin d’informer et de mieux </a:t>
            </a:r>
            <a:r>
              <a:rPr lang="fr-FR" sz="1400" dirty="0" smtClean="0">
                <a:solidFill>
                  <a:schemeClr val="tx2"/>
                </a:solidFill>
              </a:rPr>
              <a:t>accompagner</a:t>
            </a:r>
            <a:endParaRPr lang="fr-FR" sz="1400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Connaissance de </a:t>
            </a:r>
            <a:r>
              <a:rPr lang="fr-FR" sz="1400" dirty="0">
                <a:solidFill>
                  <a:schemeClr val="tx2"/>
                </a:solidFill>
              </a:rPr>
              <a:t>bonnes pratiques </a:t>
            </a:r>
            <a:endParaRPr lang="fr-FR" sz="1400" dirty="0" smtClean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Clarification des </a:t>
            </a:r>
            <a:r>
              <a:rPr lang="fr-FR" sz="1400" dirty="0">
                <a:solidFill>
                  <a:schemeClr val="tx2"/>
                </a:solidFill>
              </a:rPr>
              <a:t>rôles/responsabilités de </a:t>
            </a:r>
            <a:r>
              <a:rPr lang="fr-FR" sz="1400" dirty="0" smtClean="0">
                <a:solidFill>
                  <a:schemeClr val="tx2"/>
                </a:solidFill>
              </a:rPr>
              <a:t>chacun</a:t>
            </a:r>
          </a:p>
          <a:p>
            <a:pPr marL="320040" lvl="1" indent="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None/>
            </a:pPr>
            <a:endParaRPr lang="fr-FR" sz="1400" dirty="0" smtClean="0">
              <a:solidFill>
                <a:schemeClr val="tx2"/>
              </a:solidFill>
            </a:endParaRPr>
          </a:p>
          <a:p>
            <a:pPr marL="320040" lvl="1" indent="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None/>
            </a:pPr>
            <a:r>
              <a:rPr lang="fr-FR" sz="1400" b="1" dirty="0" smtClean="0">
                <a:solidFill>
                  <a:schemeClr val="tx2"/>
                </a:solidFill>
              </a:rPr>
              <a:t>Des sujets qui ressortent comme prioritaires: </a:t>
            </a:r>
            <a:endParaRPr lang="fr-FR" sz="1400" b="1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Rôle des communes</a:t>
            </a:r>
            <a:endParaRPr lang="fr-FR" sz="1400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Importance de la réciprocité, donc de la société d’accueil, dans le processus de l’intégration  </a:t>
            </a: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Employabilité</a:t>
            </a:r>
            <a:endParaRPr lang="en-US" sz="1400" dirty="0">
              <a:solidFill>
                <a:schemeClr val="tx2"/>
              </a:solidFill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chemeClr val="tx2"/>
                </a:solidFill>
              </a:rPr>
              <a:t>Education, formation </a:t>
            </a:r>
            <a:r>
              <a:rPr lang="fr-FR" sz="1400" dirty="0">
                <a:solidFill>
                  <a:schemeClr val="tx2"/>
                </a:solidFill>
              </a:rPr>
              <a:t>continue et </a:t>
            </a:r>
            <a:r>
              <a:rPr lang="fr-FR" sz="1400" dirty="0" smtClean="0">
                <a:solidFill>
                  <a:schemeClr val="tx2"/>
                </a:solidFill>
              </a:rPr>
              <a:t>apprentissage </a:t>
            </a:r>
            <a:r>
              <a:rPr lang="fr-FR" sz="1400" dirty="0">
                <a:solidFill>
                  <a:schemeClr val="tx2"/>
                </a:solidFill>
              </a:rPr>
              <a:t>des </a:t>
            </a:r>
            <a:r>
              <a:rPr lang="fr-FR" sz="1400" dirty="0" smtClean="0">
                <a:solidFill>
                  <a:schemeClr val="tx2"/>
                </a:solidFill>
              </a:rPr>
              <a:t>langues</a:t>
            </a: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1400" dirty="0">
                <a:solidFill>
                  <a:schemeClr val="tx2"/>
                </a:solidFill>
              </a:rPr>
              <a:t>S</a:t>
            </a:r>
            <a:r>
              <a:rPr lang="fr-FR" sz="1400" dirty="0" smtClean="0">
                <a:solidFill>
                  <a:schemeClr val="tx2"/>
                </a:solidFill>
              </a:rPr>
              <a:t>uivi </a:t>
            </a:r>
            <a:r>
              <a:rPr lang="fr-FR" sz="1400" dirty="0">
                <a:solidFill>
                  <a:schemeClr val="tx2"/>
                </a:solidFill>
              </a:rPr>
              <a:t>et </a:t>
            </a:r>
            <a:r>
              <a:rPr lang="fr-FR" sz="1400" dirty="0" smtClean="0">
                <a:solidFill>
                  <a:schemeClr val="tx2"/>
                </a:solidFill>
              </a:rPr>
              <a:t>évaluation méthodologique de </a:t>
            </a:r>
            <a:r>
              <a:rPr lang="fr-FR" sz="1400" dirty="0">
                <a:solidFill>
                  <a:schemeClr val="tx2"/>
                </a:solidFill>
              </a:rPr>
              <a:t>la politique </a:t>
            </a:r>
            <a:r>
              <a:rPr lang="fr-FR" sz="1400" dirty="0" smtClean="0">
                <a:solidFill>
                  <a:schemeClr val="tx2"/>
                </a:solidFill>
              </a:rPr>
              <a:t>d’intégration</a:t>
            </a:r>
            <a:endParaRPr lang="fr-FR" sz="1000" b="1" dirty="0" smtClean="0">
              <a:solidFill>
                <a:srgbClr val="44546A"/>
              </a:solidFill>
              <a:latin typeface="+mj-lt"/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rgbClr val="44546A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EF5D00"/>
              </a:buClr>
              <a:buSzPct val="100000"/>
              <a:buNone/>
            </a:pPr>
            <a:endParaRPr lang="fr-FR" b="1" dirty="0">
              <a:solidFill>
                <a:schemeClr val="bg2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EF5D00"/>
              </a:buClr>
              <a:buSzPct val="100000"/>
              <a:buNone/>
            </a:pP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3609320"/>
            <a:ext cx="4428492" cy="1152128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6000"/>
              <a:buFont typeface="Arial" panose="020B0604020202020204" pitchFamily="34" charset="0"/>
              <a:buChar char="→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"/>
              <a:defRPr kumimoji="0"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û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None/>
            </a:pPr>
            <a:endParaRPr lang="fr-FR" sz="1000" b="1" dirty="0" smtClean="0">
              <a:solidFill>
                <a:srgbClr val="44546A"/>
              </a:solidFill>
              <a:latin typeface="+mj-lt"/>
            </a:endParaRPr>
          </a:p>
          <a:p>
            <a:pPr marL="491490" lvl="1" indent="-171450" algn="just">
              <a:spcBef>
                <a:spcPts val="0"/>
              </a:spcBef>
              <a:spcAft>
                <a:spcPts val="1200"/>
              </a:spcAft>
              <a:buClr>
                <a:srgbClr val="44546A"/>
              </a:buClr>
              <a:buSzPct val="100000"/>
              <a:buFont typeface="Wingdings" panose="05000000000000000000" pitchFamily="2" charset="2"/>
              <a:buChar char="Ø"/>
            </a:pPr>
            <a:endParaRPr lang="fr-FR" b="1" dirty="0" smtClean="0">
              <a:solidFill>
                <a:srgbClr val="44546A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EF5D00"/>
              </a:buClr>
              <a:buSzPct val="100000"/>
              <a:buNone/>
            </a:pPr>
            <a:endParaRPr lang="fr-FR" b="1" dirty="0">
              <a:solidFill>
                <a:schemeClr val="bg2"/>
              </a:solidFill>
              <a:latin typeface="+mj-lt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rgbClr val="EF5D00"/>
              </a:buClr>
              <a:buSzPct val="100000"/>
              <a:buNone/>
            </a:pPr>
            <a:endParaRPr lang="fr-FR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936" y="188640"/>
            <a:ext cx="4210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Conclusions de la consultation 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212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623731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endParaRPr lang="fr-FR" sz="2000" dirty="0" smtClean="0"/>
          </a:p>
          <a:p>
            <a:pPr>
              <a:buClr>
                <a:srgbClr val="FF0000"/>
              </a:buClr>
            </a:pPr>
            <a:r>
              <a:rPr lang="fr-FR" sz="2000" dirty="0" smtClean="0"/>
              <a:t>Mise </a:t>
            </a:r>
            <a:r>
              <a:rPr lang="fr-FR" sz="2000" dirty="0"/>
              <a:t>en place d’un système de suivi et d’évaluation de la politique d’intégration à </a:t>
            </a:r>
            <a:r>
              <a:rPr lang="fr-FR" sz="2000" dirty="0" smtClean="0"/>
              <a:t>long-terme</a:t>
            </a:r>
            <a:endParaRPr lang="fr-FR" sz="2000" dirty="0"/>
          </a:p>
          <a:p>
            <a:pPr lvl="1">
              <a:buClr>
                <a:srgbClr val="FF0000"/>
              </a:buClr>
            </a:pPr>
            <a:r>
              <a:rPr lang="fr-FR" sz="1600" dirty="0" smtClean="0"/>
              <a:t>Mise en place d’une méthodologie de suivi et d’évaluation basé sur des indicateurs avec pour but d’assurer suivi et analyse, évaluations quantitatives et qualitatives des projets et politiques </a:t>
            </a:r>
          </a:p>
          <a:p>
            <a:pPr>
              <a:buClr>
                <a:srgbClr val="FF0000"/>
              </a:buClr>
            </a:pPr>
            <a:endParaRPr lang="fr-FR" sz="2000" dirty="0" smtClean="0"/>
          </a:p>
          <a:p>
            <a:pPr>
              <a:buClr>
                <a:srgbClr val="FF0000"/>
              </a:buClr>
            </a:pPr>
            <a:r>
              <a:rPr lang="fr-FR" sz="2000" dirty="0" smtClean="0"/>
              <a:t>Renforcement de </a:t>
            </a:r>
            <a:r>
              <a:rPr lang="fr-FR" sz="2000" dirty="0"/>
              <a:t>l’employabilité des </a:t>
            </a:r>
            <a:r>
              <a:rPr lang="fr-FR" sz="2000" dirty="0" smtClean="0"/>
              <a:t>non-Luxembourgeois</a:t>
            </a:r>
          </a:p>
          <a:p>
            <a:pPr lvl="1">
              <a:buClr>
                <a:srgbClr val="FF0000"/>
              </a:buClr>
            </a:pPr>
            <a:r>
              <a:rPr lang="fr-FR" sz="1600" dirty="0" smtClean="0"/>
              <a:t>Actions et projets ciblant la préparation des non-Luxembourgeois au marché de l’emploi</a:t>
            </a:r>
            <a:endParaRPr lang="en-US" sz="1600" dirty="0"/>
          </a:p>
          <a:p>
            <a:pPr>
              <a:buClr>
                <a:srgbClr val="FF0000"/>
              </a:buClr>
            </a:pPr>
            <a:endParaRPr lang="fr-FR" sz="2000" dirty="0" smtClean="0"/>
          </a:p>
          <a:p>
            <a:pPr>
              <a:buClr>
                <a:srgbClr val="FF0000"/>
              </a:buClr>
            </a:pPr>
            <a:r>
              <a:rPr lang="fr-FR" sz="2000" dirty="0" smtClean="0"/>
              <a:t>Promotion </a:t>
            </a:r>
            <a:r>
              <a:rPr lang="fr-FR" sz="2000" dirty="0"/>
              <a:t>de l’éducation, la formation continue et l’apprentissage des langues</a:t>
            </a: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fr-FR" sz="1600" dirty="0" smtClean="0"/>
              <a:t>Actions et projets visant l’apprentissage continue, le succès scolaire </a:t>
            </a:r>
          </a:p>
          <a:p>
            <a:pPr lvl="0">
              <a:buClr>
                <a:srgbClr val="FF0000"/>
              </a:buClr>
            </a:pPr>
            <a:endParaRPr lang="fr-FR" sz="2000" dirty="0" smtClean="0"/>
          </a:p>
          <a:p>
            <a:pPr lvl="0">
              <a:buClr>
                <a:srgbClr val="FF0000"/>
              </a:buClr>
            </a:pPr>
            <a:r>
              <a:rPr lang="fr-FR" sz="2000" dirty="0" smtClean="0"/>
              <a:t>Renforcer des acteurs locaux et accompagnement des communes </a:t>
            </a:r>
            <a:r>
              <a:rPr lang="fr-FR" sz="2000" dirty="0"/>
              <a:t>dans la mise en œuvre de la responsabilité partagée au niveau </a:t>
            </a:r>
            <a:r>
              <a:rPr lang="fr-FR" sz="2000" dirty="0" smtClean="0"/>
              <a:t>local</a:t>
            </a:r>
          </a:p>
          <a:p>
            <a:pPr lvl="1">
              <a:buClr>
                <a:srgbClr val="FF0000"/>
              </a:buClr>
            </a:pPr>
            <a:r>
              <a:rPr lang="fr-FR" sz="1600" dirty="0" smtClean="0"/>
              <a:t>Actions et projets ciblant l’accès à l’information, les démarches administratives, les échanges et la mise en réseau, le dialogue interculturel </a:t>
            </a:r>
          </a:p>
          <a:p>
            <a:pPr marL="0" lvl="0" indent="0">
              <a:buNone/>
            </a:pPr>
            <a:endParaRPr lang="fr-FR" sz="2000" dirty="0" smtClean="0"/>
          </a:p>
          <a:p>
            <a:pPr lvl="0"/>
            <a:r>
              <a:rPr lang="fr-FR" sz="2000" dirty="0" smtClean="0"/>
              <a:t>Mettre en œuvre de la responsabilité partagée de l’intégration avec la société d’accueil en favorisant des échanges interculturels.</a:t>
            </a:r>
            <a:endParaRPr lang="en-US" sz="2000" dirty="0" smtClean="0"/>
          </a:p>
          <a:p>
            <a:pPr lvl="1"/>
            <a:r>
              <a:rPr lang="fr-FR" sz="1600" dirty="0" smtClean="0"/>
              <a:t>Actions et projets d’information, de prévention et de compréhension des modes de vie et d’échanges interculturels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41950"/>
            <a:ext cx="60351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  <a:latin typeface="+mj-lt"/>
              </a:rPr>
              <a:t>Domaines prioritaires </a:t>
            </a:r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retenus des consultations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41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64896" cy="3679057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Approbation du budget PAN intégration par le nouveau gouvernement</a:t>
            </a:r>
          </a:p>
          <a:p>
            <a:r>
              <a:rPr lang="fr-FR" sz="2000" dirty="0" smtClean="0"/>
              <a:t>Validation de l’appel à projets</a:t>
            </a:r>
          </a:p>
          <a:p>
            <a:r>
              <a:rPr lang="fr-FR" sz="2000" dirty="0" smtClean="0"/>
              <a:t>Appel à projets ouvert aux acteurs associatifs, entreprises, et aux communes</a:t>
            </a:r>
          </a:p>
          <a:p>
            <a:r>
              <a:rPr lang="fr-FR" sz="2000" dirty="0" smtClean="0"/>
              <a:t>Lancement de l’appel (www.olai.public.lu)</a:t>
            </a:r>
            <a:endParaRPr lang="fr-F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60351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2"/>
                </a:solidFill>
                <a:latin typeface="+mj-lt"/>
              </a:rPr>
              <a:t>Suites</a:t>
            </a:r>
            <a:endParaRPr lang="en-US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590902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On-screen Show (4:3)</PresentationFormat>
  <Paragraphs>126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Modèle par défaut</vt:lpstr>
      <vt:lpstr>Plan d’Action National pluriannuel d’intégration (PAN)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Cynthia Jaerling</cp:lastModifiedBy>
  <cp:revision>119</cp:revision>
  <cp:lastPrinted>2018-12-04T13:47:13Z</cp:lastPrinted>
  <dcterms:created xsi:type="dcterms:W3CDTF">2014-02-06T11:46:14Z</dcterms:created>
  <dcterms:modified xsi:type="dcterms:W3CDTF">2018-12-04T14:32:26Z</dcterms:modified>
</cp:coreProperties>
</file>