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61" r:id="rId4"/>
    <p:sldId id="263" r:id="rId5"/>
    <p:sldId id="283" r:id="rId6"/>
    <p:sldId id="266" r:id="rId7"/>
    <p:sldId id="279" r:id="rId8"/>
    <p:sldId id="281" r:id="rId9"/>
    <p:sldId id="282" r:id="rId10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74108" autoAdjust="0"/>
  </p:normalViewPr>
  <p:slideViewPr>
    <p:cSldViewPr>
      <p:cViewPr varScale="1">
        <p:scale>
          <a:sx n="86" d="100"/>
          <a:sy n="86" d="100"/>
        </p:scale>
        <p:origin x="237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3" d="100"/>
          <a:sy n="113" d="100"/>
        </p:scale>
        <p:origin x="-180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836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B4C6545-DE21-4D42-90B9-358D2B5C9BD3}" type="datetimeFigureOut">
              <a:rPr lang="fr-CH"/>
              <a:pPr>
                <a:defRPr/>
              </a:pPr>
              <a:t>04.12.2018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009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836" y="9428009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49AFCFC-08F2-4D3F-8046-0DCA77F23EF8}" type="slidenum">
              <a:rPr lang="fr-CH"/>
              <a:pPr>
                <a:defRPr/>
              </a:pPr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76369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836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Cliquez pour modifier les styles du texte du masque</a:t>
            </a:r>
          </a:p>
          <a:p>
            <a:pPr lvl="1"/>
            <a:r>
              <a:rPr lang="en-US" noProof="0" smtClean="0"/>
              <a:t>Deuxième niveau</a:t>
            </a:r>
          </a:p>
          <a:p>
            <a:pPr lvl="2"/>
            <a:r>
              <a:rPr lang="en-US" noProof="0" smtClean="0"/>
              <a:t>Troisième niveau</a:t>
            </a:r>
          </a:p>
          <a:p>
            <a:pPr lvl="3"/>
            <a:r>
              <a:rPr lang="en-US" noProof="0" smtClean="0"/>
              <a:t>Quatrième niveau</a:t>
            </a:r>
          </a:p>
          <a:p>
            <a:pPr lvl="4"/>
            <a:r>
              <a:rPr lang="en-US" noProof="0" smtClean="0"/>
              <a:t>Cinquième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009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836" y="9428009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94CAA6F3-82AA-47A8-BA7A-1E0FF599B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2981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CAA6F3-82AA-47A8-BA7A-1E0FF599BA8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645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A417B-68F9-4E76-A4CC-BB11A78CE5F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882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A417B-68F9-4E76-A4CC-BB11A78CE5F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321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A417B-68F9-4E76-A4CC-BB11A78CE5F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954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A417B-68F9-4E76-A4CC-BB11A78CE5F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20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A417B-68F9-4E76-A4CC-BB11A78CE5F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96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CAA6F3-82AA-47A8-BA7A-1E0FF599BA8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1619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A417B-68F9-4E76-A4CC-BB11A78CE5F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004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A417B-68F9-4E76-A4CC-BB11A78CE5F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40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l="6218" t="2818"/>
          <a:stretch>
            <a:fillRect/>
          </a:stretch>
        </p:blipFill>
        <p:spPr bwMode="auto">
          <a:xfrm>
            <a:off x="323850" y="692150"/>
            <a:ext cx="4046538" cy="494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4499992" y="89198"/>
            <a:ext cx="4536504" cy="2187674"/>
          </a:xfrm>
        </p:spPr>
        <p:txBody>
          <a:bodyPr anchor="b"/>
          <a:lstStyle>
            <a:lvl1pPr>
              <a:defRPr sz="3000" baseline="0"/>
            </a:lvl1pPr>
          </a:lstStyle>
          <a:p>
            <a:r>
              <a:rPr lang="fr-FR" dirty="0" smtClean="0"/>
              <a:t>Cliquez pour insérer le titre de la présentation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499992" y="2276872"/>
            <a:ext cx="4536504" cy="1512168"/>
          </a:xfrm>
        </p:spPr>
        <p:txBody>
          <a:bodyPr/>
          <a:lstStyle>
            <a:lvl1pPr marL="0" indent="0" algn="l">
              <a:buNone/>
              <a:defRPr sz="2400"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CH" dirty="0"/>
          </a:p>
        </p:txBody>
      </p:sp>
      <p:sp>
        <p:nvSpPr>
          <p:cNvPr id="8" name="Espace réservé du contenu 2"/>
          <p:cNvSpPr>
            <a:spLocks noGrp="1"/>
          </p:cNvSpPr>
          <p:nvPr>
            <p:ph sz="half" idx="13" hasCustomPrompt="1"/>
          </p:nvPr>
        </p:nvSpPr>
        <p:spPr>
          <a:xfrm>
            <a:off x="4499992" y="4293096"/>
            <a:ext cx="4392488" cy="2448272"/>
          </a:xfrm>
        </p:spPr>
        <p:txBody>
          <a:bodyPr/>
          <a:lstStyle>
            <a:lvl1pPr>
              <a:buNone/>
              <a:defRPr sz="28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insérer votre logo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4"/>
          </p:nvPr>
        </p:nvSpPr>
        <p:spPr>
          <a:xfrm>
            <a:off x="4500563" y="3789363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5"/>
          </p:nvPr>
        </p:nvSpPr>
        <p:spPr>
          <a:xfrm>
            <a:off x="827088" y="61658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6192688" cy="504056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0000"/>
            <a:ext cx="8229600" cy="4929411"/>
          </a:xfrm>
        </p:spPr>
        <p:txBody>
          <a:bodyPr/>
          <a:lstStyle>
            <a:lvl1pPr>
              <a:buSzPct val="80000"/>
              <a:defRPr/>
            </a:lvl1pPr>
            <a:lvl2pPr>
              <a:buSzPct val="100000"/>
              <a:defRPr/>
            </a:lvl2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6237288"/>
            <a:ext cx="647700" cy="504825"/>
          </a:xfrm>
        </p:spPr>
        <p:txBody>
          <a:bodyPr/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fr-CH" sz="1400" kern="1200">
                <a:solidFill>
                  <a:schemeClr val="tx2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‹#›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996952"/>
            <a:ext cx="7772400" cy="2772023"/>
          </a:xfrm>
        </p:spPr>
        <p:txBody>
          <a:bodyPr anchor="t"/>
          <a:lstStyle>
            <a:lvl1pPr algn="l">
              <a:defRPr sz="3000" b="0" cap="none" baseline="0"/>
            </a:lvl1pPr>
          </a:lstStyle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6238875"/>
            <a:ext cx="647700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A5853-74E8-4477-9BDE-179E73DE4D1F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6120680" cy="504056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60000"/>
            <a:ext cx="4038600" cy="4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60000"/>
            <a:ext cx="4038600" cy="4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6237288"/>
            <a:ext cx="647700" cy="504825"/>
          </a:xfr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fr-CH" sz="1400" kern="1200" smtClean="0">
                <a:solidFill>
                  <a:schemeClr val="bg2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algn="r">
              <a:defRPr/>
            </a:pPr>
            <a:fld id="{6D50F976-ED03-4AFA-8DEC-1D2A8443733C}" type="slidenum">
              <a:rPr lang="fr-CH" smtClean="0"/>
              <a:pPr algn="r">
                <a:defRPr/>
              </a:pPr>
              <a:t>‹#›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15888"/>
            <a:ext cx="6120680" cy="504825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6238875"/>
            <a:ext cx="647700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BFC4F-9A2D-429A-B9A9-3BB7FEBE0BF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6238875"/>
            <a:ext cx="647700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5A76D-C765-4406-92B4-4EB6523E831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6238875"/>
            <a:ext cx="647700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B2DC5-527A-43BE-8519-F2D492EEFA6F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6120680" cy="504056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052736"/>
            <a:ext cx="5111750" cy="5073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052736"/>
            <a:ext cx="3008313" cy="50734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6238875"/>
            <a:ext cx="647700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21AA4-CC86-4390-A2EB-97155ED80552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53950"/>
            <a:ext cx="6192688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1042392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6238875"/>
            <a:ext cx="647700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D1C0C-5C3B-412A-8A2E-0A1766C03E50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115888"/>
            <a:ext cx="619283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60475"/>
            <a:ext cx="8229600" cy="485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7988" y="6238875"/>
            <a:ext cx="64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en-US" sz="1400" kern="1200">
                <a:solidFill>
                  <a:schemeClr val="tx2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9BAA5FE0-F9D2-408F-983E-B87BCD5EA5C6}" type="slidenum">
              <a:rPr lang="fr-CH" smtClean="0"/>
              <a:pPr>
                <a:defRPr/>
              </a:pPr>
              <a:t>‹#›</a:t>
            </a:fld>
            <a:endParaRPr lang="fr-CH" dirty="0"/>
          </a:p>
        </p:txBody>
      </p:sp>
      <p:pic>
        <p:nvPicPr>
          <p:cNvPr id="1031" name="Picture 5" descr="GOUV_MAEE_Direction de la coopération au développement et de l’action humanitaire 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516688" y="284163"/>
            <a:ext cx="2484437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6"/>
          <p:cNvSpPr>
            <a:spLocks noChangeShapeType="1"/>
          </p:cNvSpPr>
          <p:nvPr userDrawn="1"/>
        </p:nvSpPr>
        <p:spPr bwMode="auto">
          <a:xfrm flipH="1">
            <a:off x="323850" y="620713"/>
            <a:ext cx="6119813" cy="0"/>
          </a:xfrm>
          <a:prstGeom prst="line">
            <a:avLst/>
          </a:prstGeom>
          <a:noFill/>
          <a:ln w="19050">
            <a:solidFill>
              <a:srgbClr val="E4052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CH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Ø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itchFamily="34" charset="0"/>
        <a:buChar char="•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‒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»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27984" y="1772816"/>
            <a:ext cx="4536504" cy="2187674"/>
          </a:xfrm>
        </p:spPr>
        <p:txBody>
          <a:bodyPr/>
          <a:lstStyle/>
          <a:p>
            <a:r>
              <a:rPr lang="fr-FR" sz="2800" b="1" dirty="0"/>
              <a:t>Plan d’Action National pluriannuel </a:t>
            </a:r>
            <a:r>
              <a:rPr lang="fr-FR" sz="2800" b="1" dirty="0" smtClean="0"/>
              <a:t>d’intégration (PAN</a:t>
            </a:r>
            <a:r>
              <a:rPr lang="fr-FR" sz="2800" b="1" dirty="0"/>
              <a:t>)</a:t>
            </a:r>
            <a:r>
              <a:rPr lang="fr-FR" sz="2800" b="1" dirty="0">
                <a:solidFill>
                  <a:schemeClr val="tx2"/>
                </a:solidFill>
              </a:rPr>
              <a:t/>
            </a:r>
            <a:br>
              <a:rPr lang="fr-FR" sz="2800" b="1" dirty="0">
                <a:solidFill>
                  <a:schemeClr val="tx2"/>
                </a:solidFill>
              </a:rPr>
            </a:br>
            <a:r>
              <a:rPr lang="fr-FR" sz="2800" b="1" dirty="0">
                <a:solidFill>
                  <a:schemeClr val="tx2"/>
                </a:solidFill>
              </a:rPr>
              <a:t/>
            </a:r>
            <a:br>
              <a:rPr lang="fr-FR" sz="2800" b="1" dirty="0">
                <a:solidFill>
                  <a:schemeClr val="tx2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27984" y="3356992"/>
            <a:ext cx="4536504" cy="1512168"/>
          </a:xfrm>
        </p:spPr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2018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6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840" y="1268761"/>
            <a:ext cx="8229600" cy="4032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b="1" dirty="0" smtClean="0"/>
              <a:t>Loi </a:t>
            </a:r>
            <a:r>
              <a:rPr lang="fr-FR" sz="1800" b="1" dirty="0"/>
              <a:t>du 16 décembre 2008 concernant l'accueil et l'intégration des étrangers au Grand-Duché de </a:t>
            </a:r>
            <a:r>
              <a:rPr lang="fr-FR" sz="1800" b="1" dirty="0" smtClean="0"/>
              <a:t>Luxembourg</a:t>
            </a:r>
            <a:endParaRPr lang="fr-FR" sz="1800" dirty="0" smtClean="0"/>
          </a:p>
          <a:p>
            <a:pPr marL="0" indent="0">
              <a:buNone/>
            </a:pPr>
            <a:endParaRPr lang="fr-FR" sz="1800" b="1" dirty="0"/>
          </a:p>
          <a:p>
            <a:pPr marL="0" indent="0">
              <a:buNone/>
            </a:pPr>
            <a:r>
              <a:rPr lang="fr-FR" sz="1800" b="1" dirty="0" smtClean="0"/>
              <a:t>Art. 6.</a:t>
            </a:r>
            <a:endParaRPr lang="fr-FR" sz="1800" b="1" dirty="0"/>
          </a:p>
          <a:p>
            <a:r>
              <a:rPr lang="fr-FR" sz="1800" dirty="0" smtClean="0"/>
              <a:t>L'OLAI </a:t>
            </a:r>
            <a:r>
              <a:rPr lang="fr-FR" sz="1800" dirty="0"/>
              <a:t>est chargé d'établir en concertation avec le comité interministériel à l'intégration un projet de plan d'action national pluriannuel d'intégration et de lutte contre les discriminations identifiant les principaux axes stratégiques d'intervention et les mesures politiques en cours et à mettre en </a:t>
            </a:r>
            <a:r>
              <a:rPr lang="fr-FR" sz="1800" dirty="0" smtClean="0"/>
              <a:t>œuvre.</a:t>
            </a:r>
            <a:endParaRPr lang="fr-FR" sz="1800" dirty="0"/>
          </a:p>
          <a:p>
            <a:r>
              <a:rPr lang="fr-FR" sz="1800" dirty="0"/>
              <a:t>Le ministre soumet le projet de plan au Gouvernement pour approbation.</a:t>
            </a:r>
          </a:p>
          <a:p>
            <a:r>
              <a:rPr lang="fr-FR" sz="1800" dirty="0"/>
              <a:t>Le Gouvernement présentera une stratégie globale et déterminera des mesures ciblées d'intégration et de lutte contre les discriminations.</a:t>
            </a:r>
          </a:p>
          <a:p>
            <a:pPr marL="0" indent="0">
              <a:buNone/>
            </a:pPr>
            <a:endParaRPr lang="fr-FR" sz="11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57200" y="260648"/>
            <a:ext cx="804688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tx2"/>
                </a:solidFill>
                <a:latin typeface="+mj-lt"/>
              </a:rPr>
              <a:t>PAN intégration</a:t>
            </a:r>
            <a:endParaRPr lang="en-US" sz="200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45687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969" y="908720"/>
            <a:ext cx="822960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 smtClean="0"/>
              <a:t>PAN 2010-2014</a:t>
            </a:r>
          </a:p>
          <a:p>
            <a:pPr marL="0" indent="0">
              <a:buNone/>
            </a:pPr>
            <a:endParaRPr lang="fr-FR" sz="2400" b="1" dirty="0" smtClean="0"/>
          </a:p>
          <a:p>
            <a:r>
              <a:rPr lang="fr-FR" sz="2400" dirty="0" smtClean="0"/>
              <a:t>premier </a:t>
            </a:r>
            <a:r>
              <a:rPr lang="fr-FR" sz="2400" dirty="0"/>
              <a:t>plan d’action national d’intégration et de lutte contre les discriminations </a:t>
            </a:r>
            <a:r>
              <a:rPr lang="fr-FR" sz="2400" dirty="0" smtClean="0"/>
              <a:t>publié en novembre 2010</a:t>
            </a:r>
          </a:p>
          <a:p>
            <a:r>
              <a:rPr lang="fr-FR" sz="2400" dirty="0" smtClean="0"/>
              <a:t>échelonné </a:t>
            </a:r>
            <a:r>
              <a:rPr lang="fr-FR" sz="2400" dirty="0"/>
              <a:t>sur cinq ans </a:t>
            </a:r>
            <a:endParaRPr lang="fr-FR" sz="2400" dirty="0" smtClean="0"/>
          </a:p>
          <a:p>
            <a:r>
              <a:rPr lang="fr-FR" sz="2400" dirty="0" smtClean="0"/>
              <a:t>reposait </a:t>
            </a:r>
            <a:r>
              <a:rPr lang="fr-FR" sz="2400" dirty="0"/>
              <a:t>sur les 11 principes de base communs de la politique européenne (PBC</a:t>
            </a:r>
            <a:r>
              <a:rPr lang="fr-FR" sz="2400" dirty="0" smtClean="0"/>
              <a:t>)</a:t>
            </a:r>
          </a:p>
          <a:p>
            <a:r>
              <a:rPr lang="fr-FR" sz="2400" dirty="0"/>
              <a:t>c</a:t>
            </a:r>
            <a:r>
              <a:rPr lang="fr-FR" sz="2400" dirty="0" smtClean="0"/>
              <a:t>onsultations publiques des acteurs du terrain en </a:t>
            </a:r>
            <a:r>
              <a:rPr lang="fr-FR" sz="2400" dirty="0"/>
              <a:t>2011, 2012 et </a:t>
            </a:r>
            <a:r>
              <a:rPr lang="fr-FR" sz="2400" dirty="0" smtClean="0"/>
              <a:t>2013.</a:t>
            </a:r>
            <a:endParaRPr lang="en-US" sz="2400" dirty="0"/>
          </a:p>
          <a:p>
            <a:pPr marL="0" lvl="0" indent="0">
              <a:buNone/>
            </a:pPr>
            <a:endParaRPr lang="fr-FR" sz="1400" dirty="0"/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392969" y="188640"/>
            <a:ext cx="804688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tx2"/>
                </a:solidFill>
                <a:latin typeface="+mj-lt"/>
              </a:rPr>
              <a:t>Historique </a:t>
            </a:r>
            <a:endParaRPr lang="en-US" sz="200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414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6048672" cy="52174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fr-FR" sz="1400" b="1" dirty="0" smtClean="0"/>
          </a:p>
          <a:p>
            <a:pPr marL="0" indent="0">
              <a:buNone/>
            </a:pPr>
            <a:endParaRPr lang="fr-FR" sz="1100" dirty="0" smtClean="0"/>
          </a:p>
          <a:p>
            <a:pPr marL="0" indent="0">
              <a:buNone/>
            </a:pPr>
            <a:r>
              <a:rPr lang="fr-FR" sz="1100" dirty="0"/>
              <a:t> </a:t>
            </a:r>
            <a:r>
              <a:rPr lang="fr-FR" sz="1100" dirty="0" smtClean="0"/>
              <a:t>             </a:t>
            </a:r>
            <a:r>
              <a:rPr lang="fr-FR" sz="1400" b="1" dirty="0" smtClean="0"/>
              <a:t>Principes de base approuvés par le Conseil de Gouvernement:</a:t>
            </a:r>
          </a:p>
          <a:p>
            <a:pPr marL="0" indent="0">
              <a:buNone/>
            </a:pPr>
            <a:endParaRPr lang="fr-FR" sz="1400" dirty="0" smtClean="0"/>
          </a:p>
          <a:p>
            <a:pPr lvl="1"/>
            <a:r>
              <a:rPr lang="fr-FR" sz="1400" dirty="0" smtClean="0"/>
              <a:t>Cadre général évolutif et adaptable</a:t>
            </a:r>
          </a:p>
          <a:p>
            <a:pPr lvl="1"/>
            <a:r>
              <a:rPr lang="fr-FR" sz="1400" dirty="0" smtClean="0"/>
              <a:t>Caractère transversal basé sur des domaines d’action </a:t>
            </a:r>
          </a:p>
          <a:p>
            <a:pPr lvl="1"/>
            <a:r>
              <a:rPr lang="fr-FR" sz="1400" dirty="0" smtClean="0"/>
              <a:t>Mise en œuvre partagée via des appels à projets</a:t>
            </a:r>
          </a:p>
          <a:p>
            <a:pPr lvl="1"/>
            <a:r>
              <a:rPr lang="fr-FR" sz="1400" dirty="0" smtClean="0"/>
              <a:t>Action interministérielle intégrée et coordonnée</a:t>
            </a:r>
          </a:p>
          <a:p>
            <a:pPr lvl="1"/>
            <a:r>
              <a:rPr lang="fr-FR" sz="1400" dirty="0" smtClean="0"/>
              <a:t>Consultations </a:t>
            </a:r>
          </a:p>
          <a:p>
            <a:pPr marL="457200" lvl="1" indent="0">
              <a:buNone/>
            </a:pPr>
            <a:endParaRPr lang="fr-FR" sz="1400" dirty="0"/>
          </a:p>
          <a:p>
            <a:pPr marL="457200" lvl="1" indent="0">
              <a:buNone/>
            </a:pPr>
            <a:r>
              <a:rPr lang="fr-FR" sz="1400" b="1" dirty="0" smtClean="0"/>
              <a:t>Axes du PAN intégration 2018:</a:t>
            </a:r>
          </a:p>
          <a:p>
            <a:pPr marL="457200" lvl="1" indent="0">
              <a:buNone/>
            </a:pPr>
            <a:endParaRPr lang="fr-FR" sz="1400" dirty="0"/>
          </a:p>
          <a:p>
            <a:pPr lvl="1"/>
            <a:r>
              <a:rPr lang="fr-FR" sz="1400" dirty="0" smtClean="0"/>
              <a:t>Accueil</a:t>
            </a:r>
          </a:p>
          <a:p>
            <a:pPr lvl="1"/>
            <a:r>
              <a:rPr lang="fr-FR" sz="1400" dirty="0" smtClean="0"/>
              <a:t>Intégration</a:t>
            </a:r>
          </a:p>
          <a:p>
            <a:pPr lvl="1"/>
            <a:r>
              <a:rPr lang="fr-FR" sz="1400" dirty="0" smtClean="0"/>
              <a:t>3 axes transversaux:</a:t>
            </a:r>
          </a:p>
          <a:p>
            <a:pPr lvl="2"/>
            <a:r>
              <a:rPr lang="fr-FR" sz="1400" dirty="0" smtClean="0"/>
              <a:t>Accès à l’information et l’interaction</a:t>
            </a:r>
          </a:p>
          <a:p>
            <a:pPr lvl="2"/>
            <a:r>
              <a:rPr lang="fr-FR" sz="1400" dirty="0" smtClean="0"/>
              <a:t>Qualité des mesures</a:t>
            </a:r>
          </a:p>
          <a:p>
            <a:pPr lvl="2"/>
            <a:r>
              <a:rPr lang="fr-FR" sz="1400" dirty="0" smtClean="0"/>
              <a:t>Coopération et coordination</a:t>
            </a:r>
          </a:p>
          <a:p>
            <a:pPr marL="457200" lvl="1" indent="0">
              <a:buNone/>
            </a:pPr>
            <a:endParaRPr lang="fr-FR" sz="1400" dirty="0" smtClean="0"/>
          </a:p>
          <a:p>
            <a:pPr marL="457200" lvl="1" indent="0">
              <a:buNone/>
            </a:pPr>
            <a:r>
              <a:rPr lang="fr-FR" sz="1400" dirty="0" smtClean="0"/>
              <a:t>Gestion de la diversité, lutte contre les discriminations et égalité des chances sont des parties intégrantes de tous ces axes.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88640"/>
            <a:ext cx="804688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tx2"/>
                </a:solidFill>
                <a:latin typeface="+mj-lt"/>
              </a:rPr>
              <a:t>PAN intégration 2018 - Cadre </a:t>
            </a:r>
            <a:endParaRPr lang="fr-FR" sz="20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40152" y="3717032"/>
            <a:ext cx="2880320" cy="160043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indent="0">
              <a:buNone/>
            </a:pPr>
            <a:endParaRPr lang="fr-FR" sz="140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1400" dirty="0">
                <a:solidFill>
                  <a:schemeClr val="tx2"/>
                </a:solidFill>
                <a:latin typeface="+mn-lt"/>
              </a:rPr>
              <a:t>2 domaines d’action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1400" dirty="0">
                <a:solidFill>
                  <a:schemeClr val="tx2"/>
                </a:solidFill>
                <a:latin typeface="+mn-lt"/>
              </a:rPr>
              <a:t>3 domaines transversaux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1400" dirty="0">
                <a:solidFill>
                  <a:schemeClr val="tx2"/>
                </a:solidFill>
                <a:latin typeface="+mn-lt"/>
              </a:rPr>
              <a:t>5 priorités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1400" dirty="0">
                <a:solidFill>
                  <a:schemeClr val="tx2"/>
                </a:solidFill>
                <a:latin typeface="+mn-lt"/>
              </a:rPr>
              <a:t>16 objectifs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1400" dirty="0">
                <a:solidFill>
                  <a:schemeClr val="tx2"/>
                </a:solidFill>
                <a:latin typeface="+mn-lt"/>
              </a:rPr>
              <a:t>98 mesures </a:t>
            </a:r>
            <a:r>
              <a:rPr lang="fr-FR" sz="1400" dirty="0" smtClean="0">
                <a:solidFill>
                  <a:schemeClr val="tx2"/>
                </a:solidFill>
                <a:latin typeface="+mn-lt"/>
              </a:rPr>
              <a:t>concrètes</a:t>
            </a:r>
          </a:p>
          <a:p>
            <a:pPr lvl="1"/>
            <a:endParaRPr lang="fr-FR" sz="1400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56770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949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400" b="1" dirty="0" smtClean="0"/>
              <a:t>Exemples:</a:t>
            </a:r>
          </a:p>
          <a:p>
            <a:pPr marL="0" indent="0">
              <a:buNone/>
            </a:pPr>
            <a:r>
              <a:rPr lang="fr-FR" sz="1400" b="1" dirty="0" smtClean="0"/>
              <a:t>I. Domaine d’action: </a:t>
            </a:r>
            <a:r>
              <a:rPr lang="fr-FR" sz="1400" dirty="0" smtClean="0">
                <a:solidFill>
                  <a:schemeClr val="tx1">
                    <a:lumMod val="75000"/>
                  </a:schemeClr>
                </a:solidFill>
              </a:rPr>
              <a:t>Accueil</a:t>
            </a:r>
          </a:p>
          <a:p>
            <a:pPr marL="0" indent="0">
              <a:buNone/>
            </a:pPr>
            <a:r>
              <a:rPr lang="fr-FR" sz="1400" b="1" dirty="0" smtClean="0"/>
              <a:t>Objectif: </a:t>
            </a:r>
            <a:r>
              <a:rPr lang="fr-FR" sz="1400" dirty="0" smtClean="0"/>
              <a:t>Encourager l’autonomisation des DPI</a:t>
            </a:r>
          </a:p>
          <a:p>
            <a:pPr marL="0" indent="0">
              <a:buNone/>
            </a:pPr>
            <a:r>
              <a:rPr lang="fr-FR" sz="1400" b="1" dirty="0" smtClean="0"/>
              <a:t>Mesures:</a:t>
            </a:r>
          </a:p>
          <a:p>
            <a:pPr marL="0" indent="0">
              <a:buNone/>
            </a:pPr>
            <a:r>
              <a:rPr lang="fr-FR" sz="1400" b="1" dirty="0" smtClean="0"/>
              <a:t>	</a:t>
            </a:r>
            <a:r>
              <a:rPr lang="fr-FR" sz="1400" i="1" dirty="0" smtClean="0"/>
              <a:t>i. Mettre en œuvre le PIA;</a:t>
            </a:r>
          </a:p>
          <a:p>
            <a:pPr marL="0" indent="0">
              <a:buNone/>
            </a:pPr>
            <a:r>
              <a:rPr lang="fr-FR" sz="1400" i="1" dirty="0"/>
              <a:t>	</a:t>
            </a:r>
            <a:r>
              <a:rPr lang="fr-FR" sz="1400" i="1" dirty="0" smtClean="0"/>
              <a:t>ii. Favoriser les activités culturelles et de loisirs</a:t>
            </a:r>
          </a:p>
          <a:p>
            <a:pPr marL="0" indent="0">
              <a:buNone/>
            </a:pPr>
            <a:endParaRPr lang="fr-FR" sz="1400" dirty="0"/>
          </a:p>
          <a:p>
            <a:pPr marL="0" indent="0">
              <a:buNone/>
            </a:pPr>
            <a:r>
              <a:rPr lang="fr-FR" sz="1400" b="1" dirty="0" smtClean="0"/>
              <a:t>II. Domaine d’action</a:t>
            </a:r>
            <a:r>
              <a:rPr lang="fr-FR" sz="1400" dirty="0" smtClean="0"/>
              <a:t>: </a:t>
            </a:r>
            <a:r>
              <a:rPr lang="fr-FR" sz="1400" dirty="0" smtClean="0">
                <a:solidFill>
                  <a:schemeClr val="tx1">
                    <a:lumMod val="75000"/>
                  </a:schemeClr>
                </a:solidFill>
              </a:rPr>
              <a:t>Intégration</a:t>
            </a:r>
          </a:p>
          <a:p>
            <a:pPr marL="0" indent="0">
              <a:buNone/>
            </a:pPr>
            <a:r>
              <a:rPr lang="fr-FR" sz="1400" b="1" dirty="0" smtClean="0"/>
              <a:t>Objectif</a:t>
            </a:r>
            <a:r>
              <a:rPr lang="fr-FR" sz="1400" dirty="0" smtClean="0"/>
              <a:t>: Renforcer et accompagner les communes dans la mise en œuvre d’une politique d’intégration cohérente au niveau local</a:t>
            </a:r>
          </a:p>
          <a:p>
            <a:pPr marL="0" indent="0">
              <a:buNone/>
            </a:pPr>
            <a:r>
              <a:rPr lang="fr-FR" sz="1400" b="1" dirty="0" smtClean="0"/>
              <a:t>Mesures:</a:t>
            </a:r>
          </a:p>
          <a:p>
            <a:pPr marL="0" indent="0">
              <a:buNone/>
            </a:pPr>
            <a:r>
              <a:rPr lang="fr-FR" sz="1400" dirty="0"/>
              <a:t>	</a:t>
            </a:r>
            <a:r>
              <a:rPr lang="fr-FR" sz="1400" i="1" dirty="0" smtClean="0"/>
              <a:t>i. Accompagner et outiller les communes pour développer des mesures en matière d’intégration au niveau 	local, notamment par la promotion des PCI</a:t>
            </a:r>
          </a:p>
          <a:p>
            <a:pPr marL="0" indent="0">
              <a:buNone/>
            </a:pPr>
            <a:r>
              <a:rPr lang="fr-FR" sz="1400" i="1" dirty="0"/>
              <a:t>	</a:t>
            </a:r>
            <a:r>
              <a:rPr lang="fr-FR" sz="1400" i="1" dirty="0" smtClean="0"/>
              <a:t>ii. Soutenir les CCCI dans la mise en œuvre de leurs missions et dans leur mise en réseau</a:t>
            </a:r>
          </a:p>
          <a:p>
            <a:pPr marL="0" indent="0">
              <a:buNone/>
            </a:pPr>
            <a:endParaRPr lang="fr-FR" sz="1400" dirty="0"/>
          </a:p>
          <a:p>
            <a:pPr marL="0" indent="0">
              <a:buNone/>
            </a:pPr>
            <a:r>
              <a:rPr lang="fr-FR" sz="1400" b="1" dirty="0" smtClean="0"/>
              <a:t>III. Axe</a:t>
            </a:r>
            <a:r>
              <a:rPr lang="fr-FR" sz="1400" dirty="0" smtClean="0"/>
              <a:t>: </a:t>
            </a:r>
            <a:r>
              <a:rPr lang="fr-FR" sz="1400" dirty="0" smtClean="0">
                <a:solidFill>
                  <a:schemeClr val="tx1">
                    <a:lumMod val="75000"/>
                  </a:schemeClr>
                </a:solidFill>
              </a:rPr>
              <a:t>Accès à l’information et interaction</a:t>
            </a:r>
          </a:p>
          <a:p>
            <a:pPr marL="0" indent="0">
              <a:buNone/>
            </a:pPr>
            <a:r>
              <a:rPr lang="fr-FR" sz="1400" b="1" dirty="0" smtClean="0"/>
              <a:t>Objectif</a:t>
            </a:r>
            <a:r>
              <a:rPr lang="fr-FR" sz="1400" dirty="0" smtClean="0"/>
              <a:t>: Développer la diffusion des informations relatives à l’accueil et à l’intégration</a:t>
            </a:r>
          </a:p>
          <a:p>
            <a:pPr marL="0" indent="0">
              <a:buNone/>
            </a:pPr>
            <a:r>
              <a:rPr lang="fr-FR" sz="1400" b="1" dirty="0" smtClean="0"/>
              <a:t>Mesures</a:t>
            </a:r>
            <a:r>
              <a:rPr lang="fr-FR" sz="1400" dirty="0" smtClean="0"/>
              <a:t>:</a:t>
            </a:r>
          </a:p>
          <a:p>
            <a:pPr marL="0" indent="0">
              <a:buNone/>
            </a:pPr>
            <a:r>
              <a:rPr lang="fr-FR" sz="1400" dirty="0"/>
              <a:t>	</a:t>
            </a:r>
            <a:r>
              <a:rPr lang="fr-FR" sz="1400" i="1" dirty="0" smtClean="0"/>
              <a:t>i. Développer des outils d’information pour les différents publics en plusieurs langues</a:t>
            </a:r>
          </a:p>
          <a:p>
            <a:pPr marL="0" indent="0">
              <a:buNone/>
            </a:pPr>
            <a:r>
              <a:rPr lang="fr-FR" sz="1400" i="1" dirty="0"/>
              <a:t>	</a:t>
            </a:r>
            <a:r>
              <a:rPr lang="fr-FR" sz="1400" i="1" dirty="0" smtClean="0"/>
              <a:t>ii. Soutenir les communes dans leurs démarches visant à informer le public en matière d’accueil et 	d’intégration</a:t>
            </a:r>
          </a:p>
          <a:p>
            <a:pPr marL="0" indent="0">
              <a:buNone/>
            </a:pPr>
            <a:r>
              <a:rPr lang="fr-FR" sz="1400" i="1" dirty="0"/>
              <a:t>	</a:t>
            </a:r>
            <a:r>
              <a:rPr lang="fr-FR" sz="1400" i="1" dirty="0" smtClean="0"/>
              <a:t>iii. Développer des campagnes d’information et de sensibilisation destinées au grand public</a:t>
            </a:r>
            <a:endParaRPr lang="fr-FR" sz="14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88640"/>
            <a:ext cx="804688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tx2"/>
                </a:solidFill>
                <a:latin typeface="+mj-lt"/>
              </a:rPr>
              <a:t>PAN intégration 2018 - Cadre </a:t>
            </a:r>
            <a:endParaRPr lang="fr-FR" sz="200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16081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84784"/>
            <a:ext cx="7344816" cy="3679057"/>
          </a:xfrm>
        </p:spPr>
        <p:txBody>
          <a:bodyPr>
            <a:normAutofit lnSpcReduction="10000"/>
          </a:bodyPr>
          <a:lstStyle/>
          <a:p>
            <a:r>
              <a:rPr lang="fr-FR" sz="1400" dirty="0"/>
              <a:t>Elaboration </a:t>
            </a:r>
            <a:r>
              <a:rPr lang="fr-FR" sz="1400" dirty="0" smtClean="0"/>
              <a:t>du </a:t>
            </a:r>
            <a:r>
              <a:rPr lang="fr-FR" sz="1400" dirty="0"/>
              <a:t>PAN </a:t>
            </a:r>
            <a:r>
              <a:rPr lang="fr-FR" sz="1400" dirty="0" smtClean="0"/>
              <a:t>intégration 2018 par </a:t>
            </a:r>
            <a:r>
              <a:rPr lang="fr-FR" sz="1400" dirty="0"/>
              <a:t>l’OLAI et le comité interministériel à l’intégration </a:t>
            </a:r>
            <a:endParaRPr lang="fr-FR" sz="1400" dirty="0" smtClean="0"/>
          </a:p>
          <a:p>
            <a:pPr marL="0" indent="0">
              <a:buNone/>
            </a:pPr>
            <a:endParaRPr lang="fr-FR" sz="1400" dirty="0"/>
          </a:p>
          <a:p>
            <a:r>
              <a:rPr lang="fr-FR" sz="1400" dirty="0" smtClean="0"/>
              <a:t>Consultation </a:t>
            </a:r>
            <a:r>
              <a:rPr lang="fr-FR" sz="1400" dirty="0"/>
              <a:t>d’une multitude d’acteurs</a:t>
            </a:r>
          </a:p>
          <a:p>
            <a:pPr lvl="1"/>
            <a:r>
              <a:rPr lang="fr-FR" sz="1400" dirty="0" smtClean="0"/>
              <a:t>Société </a:t>
            </a:r>
            <a:r>
              <a:rPr lang="fr-FR" sz="1400" dirty="0"/>
              <a:t>civile: Questionnaire en ligne (décembre) et table ronde (janvier)</a:t>
            </a:r>
          </a:p>
          <a:p>
            <a:pPr lvl="1"/>
            <a:r>
              <a:rPr lang="fr-FR" sz="1400" dirty="0"/>
              <a:t>Communes: Questionnaire en ligne </a:t>
            </a:r>
            <a:r>
              <a:rPr lang="fr-FR" sz="1400" dirty="0" smtClean="0"/>
              <a:t>en février, </a:t>
            </a:r>
            <a:r>
              <a:rPr lang="fr-FR" sz="1400" dirty="0"/>
              <a:t>élaboré en concertation avec le </a:t>
            </a:r>
            <a:r>
              <a:rPr lang="fr-FR" sz="1400" dirty="0" smtClean="0"/>
              <a:t>SYVICOL. Présentation des résultats au SYVICOL le 14 mai 2018</a:t>
            </a:r>
          </a:p>
          <a:p>
            <a:pPr lvl="1"/>
            <a:r>
              <a:rPr lang="fr-FR" sz="1400" dirty="0"/>
              <a:t>Débat à la Chambre des Députés le 15 mars </a:t>
            </a:r>
            <a:r>
              <a:rPr lang="fr-FR" sz="1400" dirty="0" smtClean="0"/>
              <a:t>2018</a:t>
            </a:r>
            <a:endParaRPr lang="fr-FR" sz="1400" dirty="0"/>
          </a:p>
          <a:p>
            <a:pPr lvl="1"/>
            <a:r>
              <a:rPr lang="fr-FR" sz="1400" dirty="0"/>
              <a:t>Conseil National pour </a:t>
            </a:r>
            <a:r>
              <a:rPr lang="fr-FR" sz="1400" dirty="0" smtClean="0"/>
              <a:t>Etrangers, avis du 26 mars 2018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r>
              <a:rPr lang="fr-FR" sz="1400" dirty="0"/>
              <a:t>Adoption du PAN </a:t>
            </a:r>
            <a:r>
              <a:rPr lang="fr-FR" sz="1400" dirty="0" smtClean="0"/>
              <a:t>intégration 2018 </a:t>
            </a:r>
            <a:r>
              <a:rPr lang="fr-FR" sz="1400" dirty="0"/>
              <a:t>le 13 juin 2018</a:t>
            </a:r>
          </a:p>
          <a:p>
            <a:pPr marL="0" indent="0">
              <a:buNone/>
            </a:pPr>
            <a:endParaRPr lang="fr-FR" sz="1400" dirty="0" smtClean="0"/>
          </a:p>
          <a:p>
            <a:r>
              <a:rPr lang="fr-FR" sz="1400" dirty="0" smtClean="0"/>
              <a:t>Mise </a:t>
            </a:r>
            <a:r>
              <a:rPr lang="fr-FR" sz="1400" dirty="0"/>
              <a:t>en œuvre basée sur la responsabilité partagée </a:t>
            </a:r>
          </a:p>
          <a:p>
            <a:pPr lvl="1"/>
            <a:r>
              <a:rPr lang="fr-FR" sz="1400" dirty="0"/>
              <a:t>Autorités publiques, communes et société civile dans le cadre de leurs missions et responsabilités respectives</a:t>
            </a:r>
          </a:p>
          <a:p>
            <a:pPr lvl="1"/>
            <a:r>
              <a:rPr lang="fr-FR" sz="1400" dirty="0"/>
              <a:t>Appels à projets dans le cadre du </a:t>
            </a:r>
            <a:r>
              <a:rPr lang="fr-FR" sz="1400" dirty="0" smtClean="0"/>
              <a:t>PAN intégration</a:t>
            </a:r>
            <a:endParaRPr lang="fr-FR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260648"/>
            <a:ext cx="603516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tx2"/>
                </a:solidFill>
                <a:latin typeface="+mj-lt"/>
              </a:rPr>
              <a:t>E</a:t>
            </a:r>
            <a:r>
              <a:rPr lang="fr-FR" sz="2000" b="1" dirty="0" smtClean="0">
                <a:solidFill>
                  <a:schemeClr val="tx2"/>
                </a:solidFill>
                <a:latin typeface="+mj-lt"/>
              </a:rPr>
              <a:t>laboration et mise en œuvre </a:t>
            </a:r>
            <a:endParaRPr lang="en-US" sz="200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59235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1A5853-74E8-4477-9BDE-179E73DE4D1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79512" y="900572"/>
            <a:ext cx="8136904" cy="5624772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6000"/>
              <a:buFont typeface="Arial" panose="020B0604020202020204" pitchFamily="34" charset="0"/>
              <a:buChar char="→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"/>
              <a:defRPr kumimoji="0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û"/>
              <a:defRPr kumimoji="0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rgbClr val="EF5D00"/>
              </a:buClr>
              <a:buSzPct val="100000"/>
              <a:buNone/>
            </a:pPr>
            <a:r>
              <a:rPr lang="fr-FR" sz="1400" b="1" dirty="0">
                <a:solidFill>
                  <a:schemeClr val="tx2"/>
                </a:solidFill>
              </a:rPr>
              <a:t> </a:t>
            </a:r>
            <a:r>
              <a:rPr lang="fr-FR" sz="1400" b="1" dirty="0" smtClean="0">
                <a:solidFill>
                  <a:schemeClr val="tx2"/>
                </a:solidFill>
              </a:rPr>
              <a:t>       Des </a:t>
            </a:r>
            <a:r>
              <a:rPr lang="fr-FR" sz="1400" b="1" dirty="0">
                <a:solidFill>
                  <a:schemeClr val="tx2"/>
                </a:solidFill>
              </a:rPr>
              <a:t>acteurs </a:t>
            </a:r>
            <a:r>
              <a:rPr lang="fr-FR" sz="1400" b="1" dirty="0" smtClean="0">
                <a:solidFill>
                  <a:schemeClr val="tx2"/>
                </a:solidFill>
              </a:rPr>
              <a:t>communaux et associatifs qui </a:t>
            </a:r>
            <a:r>
              <a:rPr lang="fr-FR" sz="1400" b="1" dirty="0">
                <a:solidFill>
                  <a:schemeClr val="tx2"/>
                </a:solidFill>
              </a:rPr>
              <a:t>expriment des besoins importants en matière de :</a:t>
            </a:r>
          </a:p>
          <a:p>
            <a:pPr marL="491490" lvl="1" indent="-171450" algn="just">
              <a:spcBef>
                <a:spcPts val="0"/>
              </a:spcBef>
              <a:spcAft>
                <a:spcPts val="1200"/>
              </a:spcAft>
              <a:buClr>
                <a:srgbClr val="44546A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1400" dirty="0">
                <a:solidFill>
                  <a:schemeClr val="tx2"/>
                </a:solidFill>
              </a:rPr>
              <a:t>Partage </a:t>
            </a:r>
            <a:r>
              <a:rPr lang="fr-FR" sz="1400" dirty="0" smtClean="0">
                <a:solidFill>
                  <a:schemeClr val="tx2"/>
                </a:solidFill>
              </a:rPr>
              <a:t>d’informations</a:t>
            </a:r>
            <a:endParaRPr lang="fr-FR" sz="1400" dirty="0">
              <a:solidFill>
                <a:schemeClr val="tx2"/>
              </a:solidFill>
            </a:endParaRPr>
          </a:p>
          <a:p>
            <a:pPr marL="491490" lvl="1" indent="-171450" algn="just">
              <a:spcBef>
                <a:spcPts val="0"/>
              </a:spcBef>
              <a:spcAft>
                <a:spcPts val="1200"/>
              </a:spcAft>
              <a:buClr>
                <a:srgbClr val="44546A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1400" dirty="0">
                <a:solidFill>
                  <a:schemeClr val="tx2"/>
                </a:solidFill>
              </a:rPr>
              <a:t>Echange et mise en </a:t>
            </a:r>
            <a:r>
              <a:rPr lang="fr-FR" sz="1400" dirty="0" smtClean="0">
                <a:solidFill>
                  <a:schemeClr val="tx2"/>
                </a:solidFill>
              </a:rPr>
              <a:t>réseau</a:t>
            </a:r>
            <a:endParaRPr lang="fr-FR" sz="1400" dirty="0">
              <a:solidFill>
                <a:schemeClr val="tx2"/>
              </a:solidFill>
            </a:endParaRPr>
          </a:p>
          <a:p>
            <a:pPr marL="491490" lvl="1" indent="-171450" algn="just">
              <a:spcBef>
                <a:spcPts val="0"/>
              </a:spcBef>
              <a:spcAft>
                <a:spcPts val="1200"/>
              </a:spcAft>
              <a:buClr>
                <a:srgbClr val="44546A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1400" dirty="0">
                <a:solidFill>
                  <a:schemeClr val="tx2"/>
                </a:solidFill>
              </a:rPr>
              <a:t>Outils afin d’informer et de mieux </a:t>
            </a:r>
            <a:r>
              <a:rPr lang="fr-FR" sz="1400" dirty="0" smtClean="0">
                <a:solidFill>
                  <a:schemeClr val="tx2"/>
                </a:solidFill>
              </a:rPr>
              <a:t>accompagner</a:t>
            </a:r>
            <a:endParaRPr lang="fr-FR" sz="1400" dirty="0">
              <a:solidFill>
                <a:schemeClr val="tx2"/>
              </a:solidFill>
            </a:endParaRPr>
          </a:p>
          <a:p>
            <a:pPr marL="491490" lvl="1" indent="-171450" algn="just">
              <a:spcBef>
                <a:spcPts val="0"/>
              </a:spcBef>
              <a:spcAft>
                <a:spcPts val="1200"/>
              </a:spcAft>
              <a:buClr>
                <a:srgbClr val="44546A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1400" dirty="0" smtClean="0">
                <a:solidFill>
                  <a:schemeClr val="tx2"/>
                </a:solidFill>
              </a:rPr>
              <a:t>Connaissance de </a:t>
            </a:r>
            <a:r>
              <a:rPr lang="fr-FR" sz="1400" dirty="0">
                <a:solidFill>
                  <a:schemeClr val="tx2"/>
                </a:solidFill>
              </a:rPr>
              <a:t>bonnes pratiques </a:t>
            </a:r>
            <a:endParaRPr lang="fr-FR" sz="1400" dirty="0" smtClean="0">
              <a:solidFill>
                <a:schemeClr val="tx2"/>
              </a:solidFill>
            </a:endParaRPr>
          </a:p>
          <a:p>
            <a:pPr marL="491490" lvl="1" indent="-171450" algn="just">
              <a:spcBef>
                <a:spcPts val="0"/>
              </a:spcBef>
              <a:spcAft>
                <a:spcPts val="1200"/>
              </a:spcAft>
              <a:buClr>
                <a:srgbClr val="44546A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1400" dirty="0" smtClean="0">
                <a:solidFill>
                  <a:schemeClr val="tx2"/>
                </a:solidFill>
              </a:rPr>
              <a:t>Clarification des </a:t>
            </a:r>
            <a:r>
              <a:rPr lang="fr-FR" sz="1400" dirty="0">
                <a:solidFill>
                  <a:schemeClr val="tx2"/>
                </a:solidFill>
              </a:rPr>
              <a:t>rôles/responsabilités de </a:t>
            </a:r>
            <a:r>
              <a:rPr lang="fr-FR" sz="1400" dirty="0" smtClean="0">
                <a:solidFill>
                  <a:schemeClr val="tx2"/>
                </a:solidFill>
              </a:rPr>
              <a:t>chacun</a:t>
            </a:r>
          </a:p>
          <a:p>
            <a:pPr marL="320040" lvl="1" indent="0" algn="just">
              <a:spcBef>
                <a:spcPts val="0"/>
              </a:spcBef>
              <a:spcAft>
                <a:spcPts val="1200"/>
              </a:spcAft>
              <a:buClr>
                <a:srgbClr val="44546A"/>
              </a:buClr>
              <a:buSzPct val="100000"/>
              <a:buNone/>
            </a:pPr>
            <a:endParaRPr lang="fr-FR" sz="1400" dirty="0" smtClean="0">
              <a:solidFill>
                <a:schemeClr val="tx2"/>
              </a:solidFill>
            </a:endParaRPr>
          </a:p>
          <a:p>
            <a:pPr marL="320040" lvl="1" indent="0" algn="just">
              <a:spcBef>
                <a:spcPts val="0"/>
              </a:spcBef>
              <a:spcAft>
                <a:spcPts val="1200"/>
              </a:spcAft>
              <a:buClr>
                <a:srgbClr val="44546A"/>
              </a:buClr>
              <a:buSzPct val="100000"/>
              <a:buNone/>
            </a:pPr>
            <a:r>
              <a:rPr lang="fr-FR" sz="1400" b="1" dirty="0" smtClean="0">
                <a:solidFill>
                  <a:schemeClr val="tx2"/>
                </a:solidFill>
              </a:rPr>
              <a:t>Des sujets qui ressortent comme prioritaires: </a:t>
            </a:r>
            <a:endParaRPr lang="fr-FR" sz="1400" b="1" dirty="0">
              <a:solidFill>
                <a:schemeClr val="tx2"/>
              </a:solidFill>
            </a:endParaRPr>
          </a:p>
          <a:p>
            <a:pPr marL="491490" lvl="1" indent="-171450" algn="just">
              <a:spcBef>
                <a:spcPts val="0"/>
              </a:spcBef>
              <a:spcAft>
                <a:spcPts val="1200"/>
              </a:spcAft>
              <a:buClr>
                <a:srgbClr val="44546A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1400" dirty="0" smtClean="0">
                <a:solidFill>
                  <a:schemeClr val="tx2"/>
                </a:solidFill>
              </a:rPr>
              <a:t>Rôle des communes</a:t>
            </a:r>
            <a:endParaRPr lang="fr-FR" sz="1400" dirty="0">
              <a:solidFill>
                <a:schemeClr val="tx2"/>
              </a:solidFill>
            </a:endParaRPr>
          </a:p>
          <a:p>
            <a:pPr marL="491490" lvl="1" indent="-171450" algn="just">
              <a:spcBef>
                <a:spcPts val="0"/>
              </a:spcBef>
              <a:spcAft>
                <a:spcPts val="1200"/>
              </a:spcAft>
              <a:buClr>
                <a:srgbClr val="44546A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1400" dirty="0" smtClean="0">
                <a:solidFill>
                  <a:schemeClr val="tx2"/>
                </a:solidFill>
              </a:rPr>
              <a:t>Importance de la réciprocité, donc de la société d’accueil, dans le processus de l’intégration  </a:t>
            </a:r>
          </a:p>
          <a:p>
            <a:pPr marL="491490" lvl="1" indent="-171450" algn="just">
              <a:spcBef>
                <a:spcPts val="0"/>
              </a:spcBef>
              <a:spcAft>
                <a:spcPts val="1200"/>
              </a:spcAft>
              <a:buClr>
                <a:srgbClr val="44546A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1400" dirty="0" smtClean="0">
                <a:solidFill>
                  <a:schemeClr val="tx2"/>
                </a:solidFill>
              </a:rPr>
              <a:t>Employabilité</a:t>
            </a:r>
            <a:endParaRPr lang="en-US" sz="1400" dirty="0">
              <a:solidFill>
                <a:schemeClr val="tx2"/>
              </a:solidFill>
            </a:endParaRPr>
          </a:p>
          <a:p>
            <a:pPr marL="491490" lvl="1" indent="-171450" algn="just">
              <a:spcBef>
                <a:spcPts val="0"/>
              </a:spcBef>
              <a:spcAft>
                <a:spcPts val="1200"/>
              </a:spcAft>
              <a:buClr>
                <a:srgbClr val="44546A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1400" dirty="0" smtClean="0">
                <a:solidFill>
                  <a:schemeClr val="tx2"/>
                </a:solidFill>
              </a:rPr>
              <a:t>Education, formation </a:t>
            </a:r>
            <a:r>
              <a:rPr lang="fr-FR" sz="1400" dirty="0">
                <a:solidFill>
                  <a:schemeClr val="tx2"/>
                </a:solidFill>
              </a:rPr>
              <a:t>continue et </a:t>
            </a:r>
            <a:r>
              <a:rPr lang="fr-FR" sz="1400" dirty="0" smtClean="0">
                <a:solidFill>
                  <a:schemeClr val="tx2"/>
                </a:solidFill>
              </a:rPr>
              <a:t>apprentissage </a:t>
            </a:r>
            <a:r>
              <a:rPr lang="fr-FR" sz="1400" dirty="0">
                <a:solidFill>
                  <a:schemeClr val="tx2"/>
                </a:solidFill>
              </a:rPr>
              <a:t>des </a:t>
            </a:r>
            <a:r>
              <a:rPr lang="fr-FR" sz="1400" dirty="0" smtClean="0">
                <a:solidFill>
                  <a:schemeClr val="tx2"/>
                </a:solidFill>
              </a:rPr>
              <a:t>langues</a:t>
            </a:r>
          </a:p>
          <a:p>
            <a:pPr marL="491490" lvl="1" indent="-171450" algn="just">
              <a:spcBef>
                <a:spcPts val="0"/>
              </a:spcBef>
              <a:spcAft>
                <a:spcPts val="1200"/>
              </a:spcAft>
              <a:buClr>
                <a:srgbClr val="44546A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sz="1400" dirty="0">
                <a:solidFill>
                  <a:schemeClr val="tx2"/>
                </a:solidFill>
              </a:rPr>
              <a:t>S</a:t>
            </a:r>
            <a:r>
              <a:rPr lang="fr-FR" sz="1400" dirty="0" smtClean="0">
                <a:solidFill>
                  <a:schemeClr val="tx2"/>
                </a:solidFill>
              </a:rPr>
              <a:t>uivi </a:t>
            </a:r>
            <a:r>
              <a:rPr lang="fr-FR" sz="1400" dirty="0">
                <a:solidFill>
                  <a:schemeClr val="tx2"/>
                </a:solidFill>
              </a:rPr>
              <a:t>et </a:t>
            </a:r>
            <a:r>
              <a:rPr lang="fr-FR" sz="1400" dirty="0" smtClean="0">
                <a:solidFill>
                  <a:schemeClr val="tx2"/>
                </a:solidFill>
              </a:rPr>
              <a:t>évaluation méthodologique de </a:t>
            </a:r>
            <a:r>
              <a:rPr lang="fr-FR" sz="1400" dirty="0">
                <a:solidFill>
                  <a:schemeClr val="tx2"/>
                </a:solidFill>
              </a:rPr>
              <a:t>la politique </a:t>
            </a:r>
            <a:r>
              <a:rPr lang="fr-FR" sz="1400" dirty="0" smtClean="0">
                <a:solidFill>
                  <a:schemeClr val="tx2"/>
                </a:solidFill>
              </a:rPr>
              <a:t>d’intégration</a:t>
            </a:r>
            <a:endParaRPr lang="fr-FR" sz="1000" b="1" dirty="0" smtClean="0">
              <a:solidFill>
                <a:srgbClr val="44546A"/>
              </a:solidFill>
              <a:latin typeface="+mj-lt"/>
            </a:endParaRPr>
          </a:p>
          <a:p>
            <a:pPr marL="491490" lvl="1" indent="-171450" algn="just">
              <a:spcBef>
                <a:spcPts val="0"/>
              </a:spcBef>
              <a:spcAft>
                <a:spcPts val="1200"/>
              </a:spcAft>
              <a:buClr>
                <a:srgbClr val="44546A"/>
              </a:buClr>
              <a:buSzPct val="100000"/>
              <a:buFont typeface="Wingdings" panose="05000000000000000000" pitchFamily="2" charset="2"/>
              <a:buChar char="Ø"/>
            </a:pPr>
            <a:endParaRPr lang="fr-FR" b="1" dirty="0" smtClean="0">
              <a:solidFill>
                <a:srgbClr val="44546A"/>
              </a:solidFill>
              <a:latin typeface="+mj-lt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rgbClr val="EF5D00"/>
              </a:buClr>
              <a:buSzPct val="100000"/>
              <a:buNone/>
            </a:pPr>
            <a:endParaRPr lang="fr-FR" b="1" dirty="0">
              <a:solidFill>
                <a:schemeClr val="bg2"/>
              </a:solidFill>
              <a:latin typeface="+mj-lt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rgbClr val="EF5D00"/>
              </a:buClr>
              <a:buSzPct val="100000"/>
              <a:buNone/>
            </a:pPr>
            <a:endParaRPr lang="fr-FR" dirty="0" smtClean="0">
              <a:solidFill>
                <a:srgbClr val="000000"/>
              </a:solidFill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79512" y="3609320"/>
            <a:ext cx="4428492" cy="1152128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6000"/>
              <a:buFont typeface="Arial" panose="020B0604020202020204" pitchFamily="34" charset="0"/>
              <a:buChar char="→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"/>
              <a:defRPr kumimoji="0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û"/>
              <a:defRPr kumimoji="0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0040" lvl="1" indent="0" algn="just">
              <a:spcBef>
                <a:spcPts val="0"/>
              </a:spcBef>
              <a:spcAft>
                <a:spcPts val="1200"/>
              </a:spcAft>
              <a:buClr>
                <a:srgbClr val="44546A"/>
              </a:buClr>
              <a:buSzPct val="100000"/>
              <a:buNone/>
            </a:pPr>
            <a:endParaRPr lang="fr-FR" sz="1000" b="1" dirty="0" smtClean="0">
              <a:solidFill>
                <a:srgbClr val="44546A"/>
              </a:solidFill>
              <a:latin typeface="+mj-lt"/>
            </a:endParaRPr>
          </a:p>
          <a:p>
            <a:pPr marL="491490" lvl="1" indent="-171450" algn="just">
              <a:spcBef>
                <a:spcPts val="0"/>
              </a:spcBef>
              <a:spcAft>
                <a:spcPts val="1200"/>
              </a:spcAft>
              <a:buClr>
                <a:srgbClr val="44546A"/>
              </a:buClr>
              <a:buSzPct val="100000"/>
              <a:buFont typeface="Wingdings" panose="05000000000000000000" pitchFamily="2" charset="2"/>
              <a:buChar char="Ø"/>
            </a:pPr>
            <a:endParaRPr lang="fr-FR" b="1" dirty="0" smtClean="0">
              <a:solidFill>
                <a:srgbClr val="44546A"/>
              </a:solidFill>
              <a:latin typeface="+mj-lt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rgbClr val="EF5D00"/>
              </a:buClr>
              <a:buSzPct val="100000"/>
              <a:buNone/>
            </a:pPr>
            <a:endParaRPr lang="fr-FR" b="1" dirty="0">
              <a:solidFill>
                <a:schemeClr val="bg2"/>
              </a:solidFill>
              <a:latin typeface="+mj-lt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rgbClr val="EF5D00"/>
              </a:buClr>
              <a:buSzPct val="100000"/>
              <a:buNone/>
            </a:pPr>
            <a:endParaRPr lang="fr-FR" dirty="0" smtClean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1936" y="188640"/>
            <a:ext cx="42109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tx2"/>
                </a:solidFill>
                <a:latin typeface="+mj-lt"/>
              </a:rPr>
              <a:t>Conclusions de la consultation </a:t>
            </a:r>
            <a:endParaRPr lang="en-US" sz="200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82125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20688"/>
            <a:ext cx="8280920" cy="6237312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FF0000"/>
              </a:buClr>
            </a:pPr>
            <a:endParaRPr lang="fr-FR" sz="2000" dirty="0" smtClean="0"/>
          </a:p>
          <a:p>
            <a:pPr>
              <a:buClr>
                <a:srgbClr val="FF0000"/>
              </a:buClr>
            </a:pPr>
            <a:r>
              <a:rPr lang="fr-FR" sz="2000" dirty="0" smtClean="0"/>
              <a:t>Mise </a:t>
            </a:r>
            <a:r>
              <a:rPr lang="fr-FR" sz="2000" dirty="0"/>
              <a:t>en place d’un système de suivi et d’évaluation de la politique d’intégration à </a:t>
            </a:r>
            <a:r>
              <a:rPr lang="fr-FR" sz="2000" dirty="0" smtClean="0"/>
              <a:t>long-terme</a:t>
            </a:r>
            <a:endParaRPr lang="fr-FR" sz="2000" dirty="0"/>
          </a:p>
          <a:p>
            <a:pPr lvl="1">
              <a:buClr>
                <a:srgbClr val="FF0000"/>
              </a:buClr>
            </a:pPr>
            <a:r>
              <a:rPr lang="fr-FR" sz="1600" dirty="0" smtClean="0"/>
              <a:t>Mise en place d’une méthodologie de suivi et d’évaluation basé sur des indicateurs avec pour but d’assurer suivi et analyse, évaluations quantitatives et qualitatives des projets et politiques </a:t>
            </a:r>
          </a:p>
          <a:p>
            <a:pPr>
              <a:buClr>
                <a:srgbClr val="FF0000"/>
              </a:buClr>
            </a:pPr>
            <a:endParaRPr lang="fr-FR" sz="2000" dirty="0" smtClean="0"/>
          </a:p>
          <a:p>
            <a:pPr>
              <a:buClr>
                <a:srgbClr val="FF0000"/>
              </a:buClr>
            </a:pPr>
            <a:r>
              <a:rPr lang="fr-FR" sz="2000" dirty="0" smtClean="0"/>
              <a:t>Renforcement de </a:t>
            </a:r>
            <a:r>
              <a:rPr lang="fr-FR" sz="2000" dirty="0"/>
              <a:t>l’employabilité des </a:t>
            </a:r>
            <a:r>
              <a:rPr lang="fr-FR" sz="2000" dirty="0" smtClean="0"/>
              <a:t>non-Luxembourgeois</a:t>
            </a:r>
          </a:p>
          <a:p>
            <a:pPr lvl="1">
              <a:buClr>
                <a:srgbClr val="FF0000"/>
              </a:buClr>
            </a:pPr>
            <a:r>
              <a:rPr lang="fr-FR" sz="1600" dirty="0" smtClean="0"/>
              <a:t>Actions et projets ciblant la préparation des non-Luxembourgeois au marché de l’emploi</a:t>
            </a:r>
            <a:endParaRPr lang="en-US" sz="1600" dirty="0"/>
          </a:p>
          <a:p>
            <a:pPr>
              <a:buClr>
                <a:srgbClr val="FF0000"/>
              </a:buClr>
            </a:pPr>
            <a:endParaRPr lang="fr-FR" sz="2000" dirty="0" smtClean="0"/>
          </a:p>
          <a:p>
            <a:pPr>
              <a:buClr>
                <a:srgbClr val="FF0000"/>
              </a:buClr>
            </a:pPr>
            <a:r>
              <a:rPr lang="fr-FR" sz="2000" dirty="0" smtClean="0"/>
              <a:t>Promotion </a:t>
            </a:r>
            <a:r>
              <a:rPr lang="fr-FR" sz="2000" dirty="0"/>
              <a:t>de l’éducation, la formation continue et l’apprentissage des langues</a:t>
            </a:r>
            <a:endParaRPr lang="en-US" sz="2000" dirty="0"/>
          </a:p>
          <a:p>
            <a:pPr lvl="1">
              <a:buClr>
                <a:srgbClr val="FF0000"/>
              </a:buClr>
            </a:pPr>
            <a:r>
              <a:rPr lang="fr-FR" sz="1600" dirty="0" smtClean="0"/>
              <a:t>Actions et projets visant l’apprentissage continue, le succès scolaire </a:t>
            </a:r>
          </a:p>
          <a:p>
            <a:pPr lvl="0">
              <a:buClr>
                <a:srgbClr val="FF0000"/>
              </a:buClr>
            </a:pPr>
            <a:endParaRPr lang="fr-FR" sz="2000" dirty="0" smtClean="0"/>
          </a:p>
          <a:p>
            <a:pPr lvl="0">
              <a:buClr>
                <a:srgbClr val="FF0000"/>
              </a:buClr>
            </a:pPr>
            <a:r>
              <a:rPr lang="fr-FR" sz="2000" dirty="0" smtClean="0"/>
              <a:t>Renforcer des acteurs locaux et accompagnement des communes </a:t>
            </a:r>
            <a:r>
              <a:rPr lang="fr-FR" sz="2000" dirty="0"/>
              <a:t>dans la mise en œuvre de la responsabilité partagée au niveau </a:t>
            </a:r>
            <a:r>
              <a:rPr lang="fr-FR" sz="2000" dirty="0" smtClean="0"/>
              <a:t>local</a:t>
            </a:r>
          </a:p>
          <a:p>
            <a:pPr lvl="1">
              <a:buClr>
                <a:srgbClr val="FF0000"/>
              </a:buClr>
            </a:pPr>
            <a:r>
              <a:rPr lang="fr-FR" sz="1600" dirty="0" smtClean="0"/>
              <a:t>Actions et projets ciblant l’accès à l’information, les démarches administratives, les échanges et la mise en réseau, le dialogue interculturel </a:t>
            </a:r>
          </a:p>
          <a:p>
            <a:pPr marL="0" lvl="0" indent="0">
              <a:buNone/>
            </a:pPr>
            <a:endParaRPr lang="fr-FR" sz="2000" dirty="0" smtClean="0"/>
          </a:p>
          <a:p>
            <a:pPr lvl="0"/>
            <a:r>
              <a:rPr lang="fr-FR" sz="2000" dirty="0" smtClean="0"/>
              <a:t>Mettre en œuvre de la responsabilité partagée de l’intégration avec la société d’accueil en favorisant des échanges interculturels.</a:t>
            </a:r>
            <a:endParaRPr lang="en-US" sz="2000" dirty="0" smtClean="0"/>
          </a:p>
          <a:p>
            <a:pPr lvl="1"/>
            <a:r>
              <a:rPr lang="fr-FR" sz="1600" dirty="0" smtClean="0"/>
              <a:t>Actions et projets d’information, de prévention et de compréhension des modes de vie et d’échanges interculturels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0" y="241950"/>
            <a:ext cx="603516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tx2"/>
                </a:solidFill>
                <a:latin typeface="+mj-lt"/>
              </a:rPr>
              <a:t>Domaines prioritaires </a:t>
            </a:r>
            <a:r>
              <a:rPr lang="fr-FR" sz="2000" b="1" dirty="0" smtClean="0">
                <a:solidFill>
                  <a:schemeClr val="tx2"/>
                </a:solidFill>
                <a:latin typeface="+mj-lt"/>
              </a:rPr>
              <a:t>retenus des consultations</a:t>
            </a:r>
            <a:endParaRPr lang="en-US" sz="200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1413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8064896" cy="3679057"/>
          </a:xfrm>
        </p:spPr>
        <p:txBody>
          <a:bodyPr>
            <a:normAutofit/>
          </a:bodyPr>
          <a:lstStyle/>
          <a:p>
            <a:endParaRPr lang="fr-FR" sz="2000" dirty="0" smtClean="0"/>
          </a:p>
          <a:p>
            <a:r>
              <a:rPr lang="fr-FR" sz="2000" dirty="0" smtClean="0"/>
              <a:t>Approbation du budget PAN intégration par le nouveau gouvernement</a:t>
            </a:r>
          </a:p>
          <a:p>
            <a:r>
              <a:rPr lang="fr-FR" sz="2000" dirty="0" smtClean="0"/>
              <a:t>Validation de l’appel à projets</a:t>
            </a:r>
          </a:p>
          <a:p>
            <a:r>
              <a:rPr lang="fr-FR" sz="2000" dirty="0" smtClean="0"/>
              <a:t>Appel à projets ouvert aux acteurs associatifs, entreprises, et aux communes</a:t>
            </a:r>
          </a:p>
          <a:p>
            <a:r>
              <a:rPr lang="fr-FR" sz="2000" dirty="0" smtClean="0"/>
              <a:t>Lancement de l’appel (www.olai.public.lu)</a:t>
            </a:r>
            <a:endParaRPr lang="fr-FR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260648"/>
            <a:ext cx="603516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tx2"/>
                </a:solidFill>
                <a:latin typeface="+mj-lt"/>
              </a:rPr>
              <a:t>Suites</a:t>
            </a:r>
            <a:endParaRPr lang="en-US" sz="200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35909020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Gouvernement luxembourgeois">
      <a:dk1>
        <a:srgbClr val="FF0000"/>
      </a:dk1>
      <a:lt1>
        <a:srgbClr val="FFFFFF"/>
      </a:lt1>
      <a:dk2>
        <a:srgbClr val="80808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ouvernement luxembourgeo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695</Words>
  <Application>Microsoft Office PowerPoint</Application>
  <PresentationFormat>On-screen Show (4:3)</PresentationFormat>
  <Paragraphs>126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Wingdings</vt:lpstr>
      <vt:lpstr>Wingdings 2</vt:lpstr>
      <vt:lpstr>Modèle par défaut</vt:lpstr>
      <vt:lpstr>Plan d’Action National pluriannuel d’intégration (PAN)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CIE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Administrator</dc:creator>
  <cp:lastModifiedBy>Cynthia Jaerling</cp:lastModifiedBy>
  <cp:revision>119</cp:revision>
  <cp:lastPrinted>2018-12-04T13:47:13Z</cp:lastPrinted>
  <dcterms:created xsi:type="dcterms:W3CDTF">2014-02-06T11:46:14Z</dcterms:created>
  <dcterms:modified xsi:type="dcterms:W3CDTF">2018-12-04T14:32:26Z</dcterms:modified>
</cp:coreProperties>
</file>