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0" r:id="rId2"/>
  </p:sldMasterIdLst>
  <p:notesMasterIdLst>
    <p:notesMasterId r:id="rId16"/>
  </p:notesMasterIdLst>
  <p:handoutMasterIdLst>
    <p:handoutMasterId r:id="rId17"/>
  </p:handoutMasterIdLst>
  <p:sldIdLst>
    <p:sldId id="256" r:id="rId3"/>
    <p:sldId id="263" r:id="rId4"/>
    <p:sldId id="257" r:id="rId5"/>
    <p:sldId id="258" r:id="rId6"/>
    <p:sldId id="259" r:id="rId7"/>
    <p:sldId id="262" r:id="rId8"/>
    <p:sldId id="266" r:id="rId9"/>
    <p:sldId id="260" r:id="rId10"/>
    <p:sldId id="264" r:id="rId11"/>
    <p:sldId id="261" r:id="rId12"/>
    <p:sldId id="265" r:id="rId13"/>
    <p:sldId id="267" r:id="rId14"/>
    <p:sldId id="268" r:id="rId15"/>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5" userDrawn="1">
          <p15:clr>
            <a:srgbClr val="A4A3A4"/>
          </p15:clr>
        </p15:guide>
        <p15:guide id="2" pos="1971" userDrawn="1">
          <p15:clr>
            <a:srgbClr val="A4A3A4"/>
          </p15:clr>
        </p15:guide>
        <p15:guide id="3" orient="horz" pos="3266" userDrawn="1">
          <p15:clr>
            <a:srgbClr val="A4A3A4"/>
          </p15:clr>
        </p15:guide>
        <p15:guide id="4" pos="2207" userDrawn="1">
          <p15:clr>
            <a:srgbClr val="A4A3A4"/>
          </p15:clr>
        </p15:guide>
        <p15:guide id="5" orient="horz" pos="3020" userDrawn="1">
          <p15:clr>
            <a:srgbClr val="A4A3A4"/>
          </p15:clr>
        </p15:guide>
        <p15:guide id="6" orient="horz" pos="3127" userDrawn="1">
          <p15:clr>
            <a:srgbClr val="A4A3A4"/>
          </p15:clr>
        </p15:guide>
        <p15:guide id="7" pos="1913" userDrawn="1">
          <p15:clr>
            <a:srgbClr val="A4A3A4"/>
          </p15:clr>
        </p15:guide>
        <p15:guide id="8"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3" autoAdjust="0"/>
    <p:restoredTop sz="92559" autoAdjust="0"/>
  </p:normalViewPr>
  <p:slideViewPr>
    <p:cSldViewPr>
      <p:cViewPr varScale="1">
        <p:scale>
          <a:sx n="106" d="100"/>
          <a:sy n="106" d="100"/>
        </p:scale>
        <p:origin x="750" y="102"/>
      </p:cViewPr>
      <p:guideLst>
        <p:guide orient="horz" pos="2160"/>
        <p:guide pos="3840"/>
      </p:guideLst>
    </p:cSldViewPr>
  </p:slideViewPr>
  <p:notesTextViewPr>
    <p:cViewPr>
      <p:scale>
        <a:sx n="100" d="100"/>
        <a:sy n="100" d="100"/>
      </p:scale>
      <p:origin x="0" y="0"/>
    </p:cViewPr>
  </p:notesTextViewPr>
  <p:notesViewPr>
    <p:cSldViewPr>
      <p:cViewPr varScale="1">
        <p:scale>
          <a:sx n="113" d="100"/>
          <a:sy n="113" d="100"/>
        </p:scale>
        <p:origin x="-1800" y="-108"/>
      </p:cViewPr>
      <p:guideLst>
        <p:guide orient="horz" pos="3155"/>
        <p:guide pos="1971"/>
        <p:guide orient="horz" pos="3266"/>
        <p:guide pos="2207"/>
        <p:guide orient="horz" pos="3020"/>
        <p:guide orient="horz" pos="3127"/>
        <p:guide pos="1913"/>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660" cy="496332"/>
          </a:xfrm>
          <a:prstGeom prst="rect">
            <a:avLst/>
          </a:prstGeom>
        </p:spPr>
        <p:txBody>
          <a:bodyPr vert="horz" lIns="91442" tIns="45721" rIns="91442" bIns="45721" rtlCol="0"/>
          <a:lstStyle>
            <a:lvl1pPr algn="l">
              <a:defRPr sz="1200">
                <a:latin typeface="Arial" pitchFamily="34" charset="0"/>
              </a:defRPr>
            </a:lvl1pPr>
          </a:lstStyle>
          <a:p>
            <a:pPr>
              <a:defRPr/>
            </a:pPr>
            <a:endParaRPr lang="fr-CH" dirty="0"/>
          </a:p>
        </p:txBody>
      </p:sp>
      <p:sp>
        <p:nvSpPr>
          <p:cNvPr id="3" name="Espace réservé de la date 2"/>
          <p:cNvSpPr>
            <a:spLocks noGrp="1"/>
          </p:cNvSpPr>
          <p:nvPr>
            <p:ph type="dt" sz="quarter" idx="1"/>
          </p:nvPr>
        </p:nvSpPr>
        <p:spPr>
          <a:xfrm>
            <a:off x="3850837" y="1"/>
            <a:ext cx="2945660" cy="496332"/>
          </a:xfrm>
          <a:prstGeom prst="rect">
            <a:avLst/>
          </a:prstGeom>
        </p:spPr>
        <p:txBody>
          <a:bodyPr vert="horz" lIns="91442" tIns="45721" rIns="91442" bIns="45721" rtlCol="0"/>
          <a:lstStyle>
            <a:lvl1pPr algn="r">
              <a:defRPr sz="1200">
                <a:latin typeface="Arial" pitchFamily="34" charset="0"/>
              </a:defRPr>
            </a:lvl1pPr>
          </a:lstStyle>
          <a:p>
            <a:pPr>
              <a:defRPr/>
            </a:pPr>
            <a:fld id="{DB4C6545-DE21-4D42-90B9-358D2B5C9BD3}" type="datetimeFigureOut">
              <a:rPr lang="fr-CH"/>
              <a:pPr>
                <a:defRPr/>
              </a:pPr>
              <a:t>26.10.2021</a:t>
            </a:fld>
            <a:endParaRPr lang="fr-CH" dirty="0"/>
          </a:p>
        </p:txBody>
      </p:sp>
      <p:sp>
        <p:nvSpPr>
          <p:cNvPr id="4" name="Espace réservé du pied de page 3"/>
          <p:cNvSpPr>
            <a:spLocks noGrp="1"/>
          </p:cNvSpPr>
          <p:nvPr>
            <p:ph type="ftr" sz="quarter" idx="2"/>
          </p:nvPr>
        </p:nvSpPr>
        <p:spPr>
          <a:xfrm>
            <a:off x="0" y="9428010"/>
            <a:ext cx="2945660" cy="496332"/>
          </a:xfrm>
          <a:prstGeom prst="rect">
            <a:avLst/>
          </a:prstGeom>
        </p:spPr>
        <p:txBody>
          <a:bodyPr vert="horz" lIns="91442" tIns="45721" rIns="91442" bIns="45721" rtlCol="0" anchor="b"/>
          <a:lstStyle>
            <a:lvl1pPr algn="l">
              <a:defRPr sz="1200">
                <a:latin typeface="Arial" pitchFamily="34" charset="0"/>
              </a:defRPr>
            </a:lvl1pPr>
          </a:lstStyle>
          <a:p>
            <a:pPr>
              <a:defRPr/>
            </a:pPr>
            <a:endParaRPr lang="fr-CH" dirty="0"/>
          </a:p>
        </p:txBody>
      </p:sp>
      <p:sp>
        <p:nvSpPr>
          <p:cNvPr id="5" name="Espace réservé du numéro de diapositive 4"/>
          <p:cNvSpPr>
            <a:spLocks noGrp="1"/>
          </p:cNvSpPr>
          <p:nvPr>
            <p:ph type="sldNum" sz="quarter" idx="3"/>
          </p:nvPr>
        </p:nvSpPr>
        <p:spPr>
          <a:xfrm>
            <a:off x="3850837" y="9428010"/>
            <a:ext cx="2945660" cy="496332"/>
          </a:xfrm>
          <a:prstGeom prst="rect">
            <a:avLst/>
          </a:prstGeom>
        </p:spPr>
        <p:txBody>
          <a:bodyPr vert="horz" lIns="91442" tIns="45721" rIns="91442" bIns="45721" rtlCol="0" anchor="b"/>
          <a:lstStyle>
            <a:lvl1pPr algn="r">
              <a:defRPr sz="1200">
                <a:latin typeface="Arial" pitchFamily="34" charset="0"/>
              </a:defRPr>
            </a:lvl1pPr>
          </a:lstStyle>
          <a:p>
            <a:pPr>
              <a:defRPr/>
            </a:pPr>
            <a:fld id="{E49AFCFC-08F2-4D3F-8046-0DCA77F23EF8}" type="slidenum">
              <a:rPr lang="fr-CH"/>
              <a:pPr>
                <a:defRPr/>
              </a:pPr>
              <a:t>‹#›</a:t>
            </a:fld>
            <a:endParaRPr lang="fr-CH" dirty="0"/>
          </a:p>
        </p:txBody>
      </p:sp>
    </p:spTree>
    <p:extLst>
      <p:ext uri="{BB962C8B-B14F-4D97-AF65-F5344CB8AC3E}">
        <p14:creationId xmlns:p14="http://schemas.microsoft.com/office/powerpoint/2010/main" val="4213664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1442" tIns="45721" rIns="91442" bIns="45721" numCol="1" anchor="t" anchorCtr="0" compatLnSpc="1">
            <a:prstTxWarp prst="textNoShape">
              <a:avLst/>
            </a:prstTxWarp>
          </a:bodyPr>
          <a:lstStyle>
            <a:lvl1pPr>
              <a:defRPr sz="1200">
                <a:latin typeface="Arial" pitchFamily="34" charset="0"/>
              </a:defRPr>
            </a:lvl1pPr>
          </a:lstStyle>
          <a:p>
            <a:pPr>
              <a:defRPr/>
            </a:pPr>
            <a:endParaRPr lang="en-US" dirty="0"/>
          </a:p>
        </p:txBody>
      </p:sp>
      <p:sp>
        <p:nvSpPr>
          <p:cNvPr id="6147" name="Rectangle 3"/>
          <p:cNvSpPr>
            <a:spLocks noGrp="1" noChangeArrowheads="1"/>
          </p:cNvSpPr>
          <p:nvPr>
            <p:ph type="dt" idx="1"/>
          </p:nvPr>
        </p:nvSpPr>
        <p:spPr bwMode="auto">
          <a:xfrm>
            <a:off x="3850837" y="1"/>
            <a:ext cx="2945660" cy="496332"/>
          </a:xfrm>
          <a:prstGeom prst="rect">
            <a:avLst/>
          </a:prstGeom>
          <a:noFill/>
          <a:ln w="9525">
            <a:noFill/>
            <a:miter lim="800000"/>
            <a:headEnd/>
            <a:tailEnd/>
          </a:ln>
          <a:effectLst/>
        </p:spPr>
        <p:txBody>
          <a:bodyPr vert="horz" wrap="square" lIns="91442" tIns="45721" rIns="91442" bIns="45721" numCol="1" anchor="t" anchorCtr="0" compatLnSpc="1">
            <a:prstTxWarp prst="textNoShape">
              <a:avLst/>
            </a:prstTxWarp>
          </a:bodyPr>
          <a:lstStyle>
            <a:lvl1pPr algn="r">
              <a:defRPr sz="1200">
                <a:latin typeface="Arial" pitchFamily="34" charset="0"/>
              </a:defRPr>
            </a:lvl1pPr>
          </a:lstStyle>
          <a:p>
            <a:pPr>
              <a:defRPr/>
            </a:pPr>
            <a:endParaRPr lang="en-US" dirty="0"/>
          </a:p>
        </p:txBody>
      </p:sp>
      <p:sp>
        <p:nvSpPr>
          <p:cNvPr id="11268" name="Rectangle 4"/>
          <p:cNvSpPr>
            <a:spLocks noGrp="1" noRot="1" noChangeAspect="1" noChangeArrowheads="1" noTextEdit="1"/>
          </p:cNvSpPr>
          <p:nvPr>
            <p:ph type="sldImg" idx="2"/>
          </p:nvPr>
        </p:nvSpPr>
        <p:spPr bwMode="auto">
          <a:xfrm>
            <a:off x="87313" y="744538"/>
            <a:ext cx="6623050" cy="37258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79768" y="4715154"/>
            <a:ext cx="5438140" cy="4466987"/>
          </a:xfrm>
          <a:prstGeom prst="rect">
            <a:avLst/>
          </a:prstGeom>
          <a:noFill/>
          <a:ln w="9525">
            <a:noFill/>
            <a:miter lim="800000"/>
            <a:headEnd/>
            <a:tailEnd/>
          </a:ln>
          <a:effectLst/>
        </p:spPr>
        <p:txBody>
          <a:bodyPr vert="horz" wrap="square" lIns="91442" tIns="45721" rIns="91442" bIns="45721" numCol="1" anchor="t" anchorCtr="0" compatLnSpc="1">
            <a:prstTxWarp prst="textNoShape">
              <a:avLst/>
            </a:prstTxWarp>
          </a:bodyPr>
          <a:lstStyle/>
          <a:p>
            <a:pPr lvl="0"/>
            <a:r>
              <a:rPr lang="en-US" noProof="0"/>
              <a:t>Cliquez pour modifier les styles du texte du masque</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6150" name="Rectangle 6"/>
          <p:cNvSpPr>
            <a:spLocks noGrp="1" noChangeArrowheads="1"/>
          </p:cNvSpPr>
          <p:nvPr>
            <p:ph type="ftr" sz="quarter" idx="4"/>
          </p:nvPr>
        </p:nvSpPr>
        <p:spPr bwMode="auto">
          <a:xfrm>
            <a:off x="0" y="9428010"/>
            <a:ext cx="2945660" cy="496332"/>
          </a:xfrm>
          <a:prstGeom prst="rect">
            <a:avLst/>
          </a:prstGeom>
          <a:noFill/>
          <a:ln w="9525">
            <a:noFill/>
            <a:miter lim="800000"/>
            <a:headEnd/>
            <a:tailEnd/>
          </a:ln>
          <a:effectLst/>
        </p:spPr>
        <p:txBody>
          <a:bodyPr vert="horz" wrap="square" lIns="91442" tIns="45721" rIns="91442" bIns="45721" numCol="1" anchor="b" anchorCtr="0" compatLnSpc="1">
            <a:prstTxWarp prst="textNoShape">
              <a:avLst/>
            </a:prstTxWarp>
          </a:bodyPr>
          <a:lstStyle>
            <a:lvl1pPr>
              <a:defRPr sz="1200">
                <a:latin typeface="Arial" pitchFamily="34" charset="0"/>
              </a:defRPr>
            </a:lvl1pPr>
          </a:lstStyle>
          <a:p>
            <a:pPr>
              <a:defRPr/>
            </a:pPr>
            <a:endParaRPr lang="en-US" dirty="0"/>
          </a:p>
        </p:txBody>
      </p:sp>
      <p:sp>
        <p:nvSpPr>
          <p:cNvPr id="6151" name="Rectangle 7"/>
          <p:cNvSpPr>
            <a:spLocks noGrp="1" noChangeArrowheads="1"/>
          </p:cNvSpPr>
          <p:nvPr>
            <p:ph type="sldNum" sz="quarter" idx="5"/>
          </p:nvPr>
        </p:nvSpPr>
        <p:spPr bwMode="auto">
          <a:xfrm>
            <a:off x="3850837" y="9428010"/>
            <a:ext cx="2945660" cy="496332"/>
          </a:xfrm>
          <a:prstGeom prst="rect">
            <a:avLst/>
          </a:prstGeom>
          <a:noFill/>
          <a:ln w="9525">
            <a:noFill/>
            <a:miter lim="800000"/>
            <a:headEnd/>
            <a:tailEnd/>
          </a:ln>
          <a:effectLst/>
        </p:spPr>
        <p:txBody>
          <a:bodyPr vert="horz" wrap="square" lIns="91442" tIns="45721" rIns="91442" bIns="45721" numCol="1" anchor="b" anchorCtr="0" compatLnSpc="1">
            <a:prstTxWarp prst="textNoShape">
              <a:avLst/>
            </a:prstTxWarp>
          </a:bodyPr>
          <a:lstStyle>
            <a:lvl1pPr algn="r">
              <a:defRPr sz="1200">
                <a:latin typeface="Arial" pitchFamily="34" charset="0"/>
              </a:defRPr>
            </a:lvl1pPr>
          </a:lstStyle>
          <a:p>
            <a:pPr>
              <a:defRPr/>
            </a:pPr>
            <a:fld id="{94CAA6F3-82AA-47A8-BA7A-1E0FF599BA86}" type="slidenum">
              <a:rPr lang="en-US"/>
              <a:pPr>
                <a:defRPr/>
              </a:pPr>
              <a:t>‹#›</a:t>
            </a:fld>
            <a:endParaRPr lang="en-US" dirty="0"/>
          </a:p>
        </p:txBody>
      </p:sp>
    </p:spTree>
    <p:extLst>
      <p:ext uri="{BB962C8B-B14F-4D97-AF65-F5344CB8AC3E}">
        <p14:creationId xmlns:p14="http://schemas.microsoft.com/office/powerpoint/2010/main" val="41200932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LU" dirty="0"/>
              <a:t>ODD 3.8 de l’ONU : « Faire en sorte que chacun bénéficie d’une couverture sanitaire universelle, comprenant une protection contre les risques financiers et donnant accès à des services de santé essentiels de qualité et à des médicaments et vaccins essentiels sûrs, efficaces, de qualité et d’un coût abordable. »</a:t>
            </a:r>
          </a:p>
        </p:txBody>
      </p:sp>
      <p:sp>
        <p:nvSpPr>
          <p:cNvPr id="4" name="Slide Number Placeholder 3"/>
          <p:cNvSpPr>
            <a:spLocks noGrp="1"/>
          </p:cNvSpPr>
          <p:nvPr>
            <p:ph type="sldNum" sz="quarter" idx="5"/>
          </p:nvPr>
        </p:nvSpPr>
        <p:spPr/>
        <p:txBody>
          <a:bodyPr/>
          <a:lstStyle/>
          <a:p>
            <a:pPr>
              <a:defRPr/>
            </a:pPr>
            <a:fld id="{94CAA6F3-82AA-47A8-BA7A-1E0FF599BA86}" type="slidenum">
              <a:rPr lang="en-US" smtClean="0"/>
              <a:pPr>
                <a:defRPr/>
              </a:pPr>
              <a:t>3</a:t>
            </a:fld>
            <a:endParaRPr lang="en-US" dirty="0"/>
          </a:p>
        </p:txBody>
      </p:sp>
    </p:spTree>
    <p:extLst>
      <p:ext uri="{BB962C8B-B14F-4D97-AF65-F5344CB8AC3E}">
        <p14:creationId xmlns:p14="http://schemas.microsoft.com/office/powerpoint/2010/main" val="25654896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5" name="Rectangle 4"/>
          <p:cNvSpPr/>
          <p:nvPr userDrawn="1"/>
        </p:nvSpPr>
        <p:spPr>
          <a:xfrm>
            <a:off x="143936" y="115893"/>
            <a:ext cx="11904133" cy="9366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dirty="0"/>
          </a:p>
        </p:txBody>
      </p:sp>
      <p:pic>
        <p:nvPicPr>
          <p:cNvPr id="6" name="Picture 2"/>
          <p:cNvPicPr>
            <a:picLocks noChangeAspect="1" noChangeArrowheads="1"/>
          </p:cNvPicPr>
          <p:nvPr userDrawn="1"/>
        </p:nvPicPr>
        <p:blipFill>
          <a:blip r:embed="rId2" cstate="print"/>
          <a:srcRect l="6218" t="2818"/>
          <a:stretch>
            <a:fillRect/>
          </a:stretch>
        </p:blipFill>
        <p:spPr bwMode="auto">
          <a:xfrm>
            <a:off x="935264" y="692696"/>
            <a:ext cx="4080024" cy="4946650"/>
          </a:xfrm>
          <a:prstGeom prst="rect">
            <a:avLst/>
          </a:prstGeom>
          <a:noFill/>
          <a:ln w="9525">
            <a:noFill/>
            <a:miter lim="800000"/>
            <a:headEnd/>
            <a:tailEnd/>
          </a:ln>
        </p:spPr>
      </p:pic>
      <p:sp>
        <p:nvSpPr>
          <p:cNvPr id="2" name="Titre 1"/>
          <p:cNvSpPr>
            <a:spLocks noGrp="1"/>
          </p:cNvSpPr>
          <p:nvPr>
            <p:ph type="ctrTitle" hasCustomPrompt="1"/>
          </p:nvPr>
        </p:nvSpPr>
        <p:spPr>
          <a:xfrm>
            <a:off x="5015880" y="89198"/>
            <a:ext cx="7032781" cy="2187674"/>
          </a:xfrm>
        </p:spPr>
        <p:txBody>
          <a:bodyPr anchor="b"/>
          <a:lstStyle>
            <a:lvl1pPr>
              <a:defRPr sz="3000" baseline="0"/>
            </a:lvl1pPr>
          </a:lstStyle>
          <a:p>
            <a:r>
              <a:rPr lang="fr-FR" dirty="0"/>
              <a:t>Cliquez pour insérer le titre de la présentation</a:t>
            </a:r>
            <a:endParaRPr lang="fr-CH" dirty="0"/>
          </a:p>
        </p:txBody>
      </p:sp>
      <p:sp>
        <p:nvSpPr>
          <p:cNvPr id="3" name="Sous-titre 2"/>
          <p:cNvSpPr>
            <a:spLocks noGrp="1"/>
          </p:cNvSpPr>
          <p:nvPr>
            <p:ph type="subTitle" idx="1"/>
          </p:nvPr>
        </p:nvSpPr>
        <p:spPr>
          <a:xfrm>
            <a:off x="5015880" y="2276872"/>
            <a:ext cx="7032781" cy="1512168"/>
          </a:xfrm>
        </p:spPr>
        <p:txBody>
          <a:bodyPr/>
          <a:lstStyle>
            <a:lvl1pPr marL="0" indent="0" algn="l">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dirty="0"/>
              <a:t>Cliquez pour modifier le style des sous-titres du masque</a:t>
            </a:r>
            <a:endParaRPr lang="fr-CH" dirty="0"/>
          </a:p>
        </p:txBody>
      </p:sp>
      <p:sp>
        <p:nvSpPr>
          <p:cNvPr id="8" name="Espace réservé du contenu 2"/>
          <p:cNvSpPr>
            <a:spLocks noGrp="1"/>
          </p:cNvSpPr>
          <p:nvPr>
            <p:ph sz="half" idx="13" hasCustomPrompt="1"/>
          </p:nvPr>
        </p:nvSpPr>
        <p:spPr>
          <a:xfrm>
            <a:off x="5015881" y="4293096"/>
            <a:ext cx="6840760" cy="2448272"/>
          </a:xfrm>
        </p:spPr>
        <p:txBody>
          <a:bodyPr/>
          <a:lstStyle>
            <a:lvl1pPr>
              <a:buNone/>
              <a:defRPr sz="2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Cliquez pour insérer votre logo</a:t>
            </a:r>
          </a:p>
        </p:txBody>
      </p:sp>
      <p:sp>
        <p:nvSpPr>
          <p:cNvPr id="7" name="Rectangle 6"/>
          <p:cNvSpPr>
            <a:spLocks noGrp="1" noChangeArrowheads="1"/>
          </p:cNvSpPr>
          <p:nvPr>
            <p:ph type="dt" sz="half" idx="14"/>
          </p:nvPr>
        </p:nvSpPr>
        <p:spPr>
          <a:xfrm>
            <a:off x="5015880" y="3789040"/>
            <a:ext cx="4104456" cy="476250"/>
          </a:xfrm>
        </p:spPr>
        <p:txBody>
          <a:bodyPr/>
          <a:lstStyle>
            <a:lvl1pPr>
              <a:defRPr/>
            </a:lvl1pPr>
          </a:lstStyle>
          <a:p>
            <a:pPr>
              <a:defRPr/>
            </a:pPr>
            <a:endParaRPr lang="en-US" dirty="0"/>
          </a:p>
        </p:txBody>
      </p:sp>
      <p:sp>
        <p:nvSpPr>
          <p:cNvPr id="9" name="Rectangle 8"/>
          <p:cNvSpPr>
            <a:spLocks noGrp="1" noChangeArrowheads="1"/>
          </p:cNvSpPr>
          <p:nvPr>
            <p:ph type="ftr" sz="quarter" idx="15"/>
          </p:nvPr>
        </p:nvSpPr>
        <p:spPr>
          <a:xfrm>
            <a:off x="541412" y="6215057"/>
            <a:ext cx="3860800" cy="476250"/>
          </a:xfrm>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30"/>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1455514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1765588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5"/>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2667389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633631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98718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3950543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20290334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3"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2175036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2260581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3455079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31371" y="116632"/>
            <a:ext cx="7488832" cy="504056"/>
          </a:xfrm>
        </p:spPr>
        <p:txBody>
          <a:bodyPr/>
          <a:lstStyle/>
          <a:p>
            <a:r>
              <a:rPr lang="fr-FR" dirty="0"/>
              <a:t>Cliquez pour modifier le style du titre</a:t>
            </a:r>
            <a:endParaRPr lang="fr-CH" dirty="0"/>
          </a:p>
        </p:txBody>
      </p:sp>
      <p:sp>
        <p:nvSpPr>
          <p:cNvPr id="3" name="Espace réservé du contenu 2"/>
          <p:cNvSpPr>
            <a:spLocks noGrp="1"/>
          </p:cNvSpPr>
          <p:nvPr>
            <p:ph idx="1"/>
          </p:nvPr>
        </p:nvSpPr>
        <p:spPr>
          <a:xfrm>
            <a:off x="609600" y="1260002"/>
            <a:ext cx="10972800" cy="4929411"/>
          </a:xfrm>
        </p:spPr>
        <p:txBody>
          <a:bodyPr/>
          <a:lstStyle>
            <a:lvl1pPr>
              <a:buSzPct val="80000"/>
              <a:defRPr/>
            </a:lvl1pPr>
            <a:lvl2pPr>
              <a:buSzPct val="100000"/>
              <a:defRPr/>
            </a:lvl2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4" name="Rectangle 4"/>
          <p:cNvSpPr>
            <a:spLocks noGrp="1" noChangeArrowheads="1"/>
          </p:cNvSpPr>
          <p:nvPr>
            <p:ph type="dt" sz="half" idx="10"/>
          </p:nvPr>
        </p:nvSpPr>
        <p:spPr/>
        <p:txBody>
          <a:bodyPr/>
          <a:lstStyle>
            <a:lvl1pPr>
              <a:defRPr>
                <a:solidFill>
                  <a:schemeClr val="tx2"/>
                </a:solidFill>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solidFill>
                  <a:schemeClr val="tx2"/>
                </a:solidFill>
              </a:defRPr>
            </a:lvl1pPr>
          </a:lstStyle>
          <a:p>
            <a:pPr>
              <a:defRPr/>
            </a:pPr>
            <a:endParaRPr lang="en-US" dirty="0"/>
          </a:p>
        </p:txBody>
      </p:sp>
      <p:sp>
        <p:nvSpPr>
          <p:cNvPr id="6" name="Rectangle 6"/>
          <p:cNvSpPr>
            <a:spLocks noGrp="1" noChangeArrowheads="1"/>
          </p:cNvSpPr>
          <p:nvPr>
            <p:ph type="sldNum" sz="quarter" idx="12"/>
          </p:nvPr>
        </p:nvSpPr>
        <p:spPr>
          <a:xfrm>
            <a:off x="10703984" y="6237293"/>
            <a:ext cx="863600" cy="504825"/>
          </a:xfrm>
        </p:spPr>
        <p:txBody>
          <a:bodyPr/>
          <a:lstStyle>
            <a:lvl1pPr algn="r" rtl="0" fontAlgn="base">
              <a:spcBef>
                <a:spcPct val="0"/>
              </a:spcBef>
              <a:spcAft>
                <a:spcPct val="0"/>
              </a:spcAft>
              <a:defRPr lang="fr-CH" sz="1400" kern="1200">
                <a:solidFill>
                  <a:schemeClr val="tx2"/>
                </a:solidFill>
                <a:latin typeface="Arial" pitchFamily="34" charset="0"/>
                <a:ea typeface="+mn-ea"/>
                <a:cs typeface="+mn-cs"/>
              </a:defRPr>
            </a:lvl1pPr>
          </a:lstStyle>
          <a:p>
            <a:pPr>
              <a:defRPr/>
            </a:pPr>
            <a:fld id="{8D9675EF-14CD-4ED8-B4FA-515528AC52E1}" type="slidenum">
              <a:rPr lang="fr-CH" smtClean="0"/>
              <a:pPr>
                <a:defRPr/>
              </a:pPr>
              <a:t>‹#›</a:t>
            </a:fld>
            <a:endParaRPr lang="fr-CH"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3"/>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43"/>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9759E59-ECC9-41B1-8D9A-946E83651A02}" type="datetimeFigureOut">
              <a:rPr lang="fr-FR" smtClean="0"/>
              <a:pPr/>
              <a:t>26/10/2021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3108374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2996957"/>
            <a:ext cx="10363200" cy="2772023"/>
          </a:xfrm>
        </p:spPr>
        <p:txBody>
          <a:bodyPr anchor="t"/>
          <a:lstStyle>
            <a:lvl1pPr algn="l">
              <a:defRPr sz="3000" b="0" cap="none" baseline="0"/>
            </a:lvl1pPr>
          </a:lstStyle>
          <a:p>
            <a:r>
              <a:rPr lang="fr-FR" dirty="0"/>
              <a:t>Cliquez pour modifier le style du titre</a:t>
            </a:r>
            <a:endParaRPr lang="fr-CH"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10703984" y="6238875"/>
            <a:ext cx="863600" cy="503238"/>
          </a:xfrm>
        </p:spPr>
        <p:txBody>
          <a:bodyPr/>
          <a:lstStyle>
            <a:lvl1pPr>
              <a:defRPr/>
            </a:lvl1pPr>
          </a:lstStyle>
          <a:p>
            <a:pPr>
              <a:defRPr/>
            </a:pPr>
            <a:fld id="{B61A5853-74E8-4477-9BDE-179E73DE4D1F}" type="slidenum">
              <a:rPr/>
              <a:pPr>
                <a:defRPr/>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31373" y="116632"/>
            <a:ext cx="8112899" cy="504056"/>
          </a:xfrm>
        </p:spPr>
        <p:txBody>
          <a:bodyPr/>
          <a:lstStyle/>
          <a:p>
            <a:r>
              <a:rPr lang="fr-FR"/>
              <a:t>Cliquez pour modifier le style du titre</a:t>
            </a:r>
            <a:endParaRPr lang="fr-CH"/>
          </a:p>
        </p:txBody>
      </p:sp>
      <p:sp>
        <p:nvSpPr>
          <p:cNvPr id="3" name="Espace réservé du contenu 2"/>
          <p:cNvSpPr>
            <a:spLocks noGrp="1"/>
          </p:cNvSpPr>
          <p:nvPr>
            <p:ph sz="half" idx="1"/>
          </p:nvPr>
        </p:nvSpPr>
        <p:spPr>
          <a:xfrm>
            <a:off x="609600" y="1260000"/>
            <a:ext cx="5384800" cy="486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4" name="Espace réservé du contenu 3"/>
          <p:cNvSpPr>
            <a:spLocks noGrp="1"/>
          </p:cNvSpPr>
          <p:nvPr>
            <p:ph sz="half" idx="2"/>
          </p:nvPr>
        </p:nvSpPr>
        <p:spPr>
          <a:xfrm>
            <a:off x="6197600" y="1260000"/>
            <a:ext cx="5384800" cy="486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xfrm>
            <a:off x="10703984" y="6237293"/>
            <a:ext cx="863600" cy="504825"/>
          </a:xfrm>
        </p:spPr>
        <p:txBody>
          <a:bodyPr/>
          <a:lstStyle>
            <a:lvl1pPr algn="ctr" rtl="0" fontAlgn="base">
              <a:spcBef>
                <a:spcPct val="0"/>
              </a:spcBef>
              <a:spcAft>
                <a:spcPct val="0"/>
              </a:spcAft>
              <a:defRPr lang="fr-CH" sz="1400" kern="1200" smtClean="0">
                <a:solidFill>
                  <a:schemeClr val="bg2"/>
                </a:solidFill>
                <a:latin typeface="Arial" pitchFamily="34" charset="0"/>
                <a:ea typeface="+mn-ea"/>
                <a:cs typeface="+mn-cs"/>
              </a:defRPr>
            </a:lvl1pPr>
          </a:lstStyle>
          <a:p>
            <a:pPr algn="r">
              <a:defRPr/>
            </a:pPr>
            <a:fld id="{6D50F976-ED03-4AFA-8DEC-1D2A8443733C}" type="slidenum">
              <a:rPr lang="fr-CH" smtClean="0"/>
              <a:pPr algn="r">
                <a:defRPr/>
              </a:pPr>
              <a:t>‹#›</a:t>
            </a:fld>
            <a:endParaRPr lang="fr-CH"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31372" y="115893"/>
            <a:ext cx="8112900" cy="504825"/>
          </a:xfrm>
        </p:spPr>
        <p:txBody>
          <a:bodyPr/>
          <a:lstStyle>
            <a:lvl1pPr>
              <a:defRPr/>
            </a:lvl1pPr>
          </a:lstStyle>
          <a:p>
            <a:r>
              <a:rPr lang="fr-FR" dirty="0"/>
              <a:t>Cliquez pour modifier le style du titre</a:t>
            </a:r>
            <a:endParaRPr lang="fr-CH" dirty="0"/>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xfrm>
            <a:off x="10703984" y="6238875"/>
            <a:ext cx="863600" cy="503238"/>
          </a:xfrm>
        </p:spPr>
        <p:txBody>
          <a:bodyPr/>
          <a:lstStyle>
            <a:lvl1pPr>
              <a:defRPr/>
            </a:lvl1pPr>
          </a:lstStyle>
          <a:p>
            <a:pPr>
              <a:defRPr/>
            </a:pPr>
            <a:fld id="{041BFC4F-9A2D-429A-B9A9-3BB7FEBE0BFA}" type="slidenum">
              <a:rPr/>
              <a:pPr>
                <a:defRPr/>
              </a:pPr>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31801" y="115893"/>
            <a:ext cx="8112471" cy="504825"/>
          </a:xfrm>
        </p:spPr>
        <p:txBody>
          <a:bodyPr/>
          <a:lstStyle/>
          <a:p>
            <a:r>
              <a:rPr lang="fr-FR" dirty="0"/>
              <a:t>Cliquez pour modifier le style du titre</a:t>
            </a:r>
            <a:endParaRPr lang="fr-CH"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xfrm>
            <a:off x="10703984" y="6238875"/>
            <a:ext cx="863600" cy="503238"/>
          </a:xfrm>
        </p:spPr>
        <p:txBody>
          <a:bodyPr/>
          <a:lstStyle>
            <a:lvl1pPr>
              <a:defRPr/>
            </a:lvl1pPr>
          </a:lstStyle>
          <a:p>
            <a:pPr>
              <a:defRPr/>
            </a:pPr>
            <a:fld id="{6705A76D-C765-4406-92B4-4EB6523E831A}" type="slidenum">
              <a:rPr/>
              <a:pPr>
                <a:defRPr/>
              </a:pPr>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xfrm>
            <a:off x="10703984" y="6238875"/>
            <a:ext cx="863600" cy="503238"/>
          </a:xfrm>
        </p:spPr>
        <p:txBody>
          <a:bodyPr/>
          <a:lstStyle>
            <a:lvl1pPr>
              <a:defRPr/>
            </a:lvl1pPr>
          </a:lstStyle>
          <a:p>
            <a:pPr>
              <a:defRPr/>
            </a:pPr>
            <a:fld id="{7D7B2DC5-527A-43BE-8519-F2D492EEFA6F}" type="slidenum">
              <a:rPr/>
              <a:pPr>
                <a:defRPr/>
              </a:pPr>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31373" y="116632"/>
            <a:ext cx="8112899" cy="504056"/>
          </a:xfrm>
        </p:spPr>
        <p:txBody>
          <a:bodyPr anchor="b"/>
          <a:lstStyle>
            <a:lvl1pPr algn="l">
              <a:defRPr sz="2800" b="0"/>
            </a:lvl1pPr>
          </a:lstStyle>
          <a:p>
            <a:r>
              <a:rPr lang="fr-FR" dirty="0"/>
              <a:t>Cliquez pour modifier le style du titre</a:t>
            </a:r>
            <a:endParaRPr lang="fr-CH" dirty="0"/>
          </a:p>
        </p:txBody>
      </p:sp>
      <p:sp>
        <p:nvSpPr>
          <p:cNvPr id="3" name="Espace réservé du contenu 2"/>
          <p:cNvSpPr>
            <a:spLocks noGrp="1"/>
          </p:cNvSpPr>
          <p:nvPr>
            <p:ph idx="1"/>
          </p:nvPr>
        </p:nvSpPr>
        <p:spPr>
          <a:xfrm>
            <a:off x="4766733" y="1052741"/>
            <a:ext cx="6815667" cy="5073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4" name="Espace réservé du texte 3"/>
          <p:cNvSpPr>
            <a:spLocks noGrp="1"/>
          </p:cNvSpPr>
          <p:nvPr>
            <p:ph type="body" sz="half" idx="2"/>
          </p:nvPr>
        </p:nvSpPr>
        <p:spPr>
          <a:xfrm>
            <a:off x="609603" y="1052741"/>
            <a:ext cx="4011084" cy="507342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xfrm>
            <a:off x="10703984" y="6238875"/>
            <a:ext cx="863600" cy="503238"/>
          </a:xfrm>
        </p:spPr>
        <p:txBody>
          <a:bodyPr/>
          <a:lstStyle>
            <a:lvl1pPr>
              <a:defRPr/>
            </a:lvl1pPr>
          </a:lstStyle>
          <a:p>
            <a:pPr>
              <a:defRPr/>
            </a:pPr>
            <a:fld id="{17021AA4-CC86-4390-A2EB-97155ED80552}" type="slidenum">
              <a:rPr/>
              <a:pPr>
                <a:defRPr/>
              </a:pPr>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31373" y="53950"/>
            <a:ext cx="8112900" cy="566738"/>
          </a:xfrm>
        </p:spPr>
        <p:txBody>
          <a:bodyPr anchor="b"/>
          <a:lstStyle>
            <a:lvl1pPr algn="l">
              <a:defRPr sz="2800" b="0"/>
            </a:lvl1pPr>
          </a:lstStyle>
          <a:p>
            <a:r>
              <a:rPr lang="fr-FR" dirty="0"/>
              <a:t>Cliquez pour modifier le style du titre</a:t>
            </a:r>
            <a:endParaRPr lang="fr-CH" dirty="0"/>
          </a:p>
        </p:txBody>
      </p:sp>
      <p:sp>
        <p:nvSpPr>
          <p:cNvPr id="3" name="Espace réservé pour une image  2"/>
          <p:cNvSpPr>
            <a:spLocks noGrp="1"/>
          </p:cNvSpPr>
          <p:nvPr>
            <p:ph type="pic" idx="1"/>
          </p:nvPr>
        </p:nvSpPr>
        <p:spPr>
          <a:xfrm>
            <a:off x="2389717" y="1042392"/>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dirty="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xfrm>
            <a:off x="10703984" y="6238875"/>
            <a:ext cx="863600" cy="503238"/>
          </a:xfrm>
        </p:spPr>
        <p:txBody>
          <a:bodyPr/>
          <a:lstStyle>
            <a:lvl1pPr>
              <a:defRPr/>
            </a:lvl1pPr>
          </a:lstStyle>
          <a:p>
            <a:pPr>
              <a:defRPr/>
            </a:pPr>
            <a:fld id="{8A7D1C0C-5C3B-412A-8A2E-0A1766C03E50}" type="slidenum">
              <a:rPr/>
              <a:pPr>
                <a:defRPr/>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31801" y="115893"/>
            <a:ext cx="8112471" cy="5048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err="1"/>
              <a:t>Cliquez</a:t>
            </a:r>
            <a:r>
              <a:rPr lang="en-US" dirty="0"/>
              <a:t> pour modifier le style du </a:t>
            </a:r>
            <a:r>
              <a:rPr lang="en-US" dirty="0" err="1"/>
              <a:t>titre</a:t>
            </a:r>
            <a:endParaRPr lang="en-US" dirty="0"/>
          </a:p>
        </p:txBody>
      </p:sp>
      <p:sp>
        <p:nvSpPr>
          <p:cNvPr id="1027" name="Rectangle 3"/>
          <p:cNvSpPr>
            <a:spLocks noGrp="1" noChangeArrowheads="1"/>
          </p:cNvSpPr>
          <p:nvPr>
            <p:ph type="body" idx="1"/>
          </p:nvPr>
        </p:nvSpPr>
        <p:spPr bwMode="auto">
          <a:xfrm>
            <a:off x="609600" y="1260476"/>
            <a:ext cx="10972800" cy="4856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err="1"/>
              <a:t>Cliquez</a:t>
            </a:r>
            <a:r>
              <a:rPr lang="en-US" dirty="0"/>
              <a:t> pour modifier les styles du </a:t>
            </a:r>
            <a:r>
              <a:rPr lang="en-US" dirty="0" err="1"/>
              <a:t>texte</a:t>
            </a:r>
            <a:r>
              <a:rPr lang="en-US" dirty="0"/>
              <a:t> du masque</a:t>
            </a:r>
          </a:p>
          <a:p>
            <a:pPr lvl="1"/>
            <a:r>
              <a:rPr lang="en-US" dirty="0" err="1"/>
              <a:t>Deuxième</a:t>
            </a:r>
            <a:r>
              <a:rPr lang="en-US" dirty="0"/>
              <a:t> </a:t>
            </a:r>
            <a:r>
              <a:rPr lang="en-US" dirty="0" err="1"/>
              <a:t>niveau</a:t>
            </a:r>
            <a:endParaRPr lang="en-US" dirty="0"/>
          </a:p>
          <a:p>
            <a:pPr lvl="2"/>
            <a:r>
              <a:rPr lang="en-US" dirty="0" err="1"/>
              <a:t>Troisième</a:t>
            </a:r>
            <a:r>
              <a:rPr lang="en-US" dirty="0"/>
              <a:t> </a:t>
            </a:r>
            <a:r>
              <a:rPr lang="en-US" dirty="0" err="1"/>
              <a:t>niveau</a:t>
            </a:r>
            <a:endParaRPr lang="en-US" dirty="0"/>
          </a:p>
          <a:p>
            <a:pPr lvl="3"/>
            <a:r>
              <a:rPr lang="en-US" dirty="0" err="1"/>
              <a:t>Quatrième</a:t>
            </a:r>
            <a:r>
              <a:rPr lang="en-US" dirty="0"/>
              <a:t> </a:t>
            </a:r>
            <a:r>
              <a:rPr lang="en-US" dirty="0" err="1"/>
              <a:t>niveau</a:t>
            </a:r>
            <a:endParaRPr lang="en-US" dirty="0"/>
          </a:p>
          <a:p>
            <a:pPr lvl="4"/>
            <a:r>
              <a:rPr lang="en-US" dirty="0" err="1"/>
              <a:t>Cinquième</a:t>
            </a:r>
            <a:r>
              <a:rPr lang="en-US" dirty="0"/>
              <a:t> </a:t>
            </a:r>
            <a:r>
              <a:rPr lang="en-US" dirty="0" err="1"/>
              <a:t>niveau</a:t>
            </a:r>
            <a:endParaRPr lang="en-US" dirty="0"/>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2"/>
                </a:solidFill>
                <a:latin typeface="Arial" pitchFamily="34" charset="0"/>
              </a:defRPr>
            </a:lvl1pPr>
          </a:lstStyle>
          <a:p>
            <a:pPr>
              <a:defRPr/>
            </a:pPr>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2"/>
                </a:solidFill>
                <a:latin typeface="Arial" pitchFamily="34" charset="0"/>
              </a:defRPr>
            </a:lvl1pPr>
          </a:lstStyle>
          <a:p>
            <a:pPr>
              <a:defRPr/>
            </a:pPr>
            <a:endParaRPr lang="en-US" dirty="0"/>
          </a:p>
        </p:txBody>
      </p:sp>
      <p:sp>
        <p:nvSpPr>
          <p:cNvPr id="1030" name="Rectangle 6"/>
          <p:cNvSpPr>
            <a:spLocks noGrp="1" noChangeArrowheads="1"/>
          </p:cNvSpPr>
          <p:nvPr>
            <p:ph type="sldNum" sz="quarter" idx="4"/>
          </p:nvPr>
        </p:nvSpPr>
        <p:spPr bwMode="auto">
          <a:xfrm>
            <a:off x="10703984" y="6238875"/>
            <a:ext cx="864000" cy="503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fontAlgn="base">
              <a:spcBef>
                <a:spcPct val="0"/>
              </a:spcBef>
              <a:spcAft>
                <a:spcPct val="0"/>
              </a:spcAft>
              <a:defRPr lang="en-US" sz="1400" kern="1200">
                <a:solidFill>
                  <a:schemeClr val="tx2"/>
                </a:solidFill>
                <a:latin typeface="Arial" pitchFamily="34" charset="0"/>
                <a:ea typeface="+mn-ea"/>
                <a:cs typeface="+mn-cs"/>
              </a:defRPr>
            </a:lvl1pPr>
          </a:lstStyle>
          <a:p>
            <a:pPr>
              <a:defRPr/>
            </a:pPr>
            <a:fld id="{9BAA5FE0-F9D2-408F-983E-B87BCD5EA5C6}" type="slidenum">
              <a:rPr lang="fr-CH" smtClean="0"/>
              <a:pPr>
                <a:defRPr/>
              </a:pPr>
              <a:t>‹#›</a:t>
            </a:fld>
            <a:endParaRPr lang="fr-CH" dirty="0"/>
          </a:p>
        </p:txBody>
      </p:sp>
      <p:sp>
        <p:nvSpPr>
          <p:cNvPr id="10" name="Line 6"/>
          <p:cNvSpPr>
            <a:spLocks noChangeShapeType="1"/>
          </p:cNvSpPr>
          <p:nvPr userDrawn="1"/>
        </p:nvSpPr>
        <p:spPr bwMode="auto">
          <a:xfrm flipH="1">
            <a:off x="431803" y="620713"/>
            <a:ext cx="8159751" cy="0"/>
          </a:xfrm>
          <a:prstGeom prst="line">
            <a:avLst/>
          </a:prstGeom>
          <a:noFill/>
          <a:ln w="19050">
            <a:solidFill>
              <a:srgbClr val="E40520"/>
            </a:solidFill>
            <a:round/>
            <a:headEnd/>
            <a:tailEnd/>
          </a:ln>
        </p:spPr>
        <p:txBody>
          <a:bodyPr/>
          <a:lstStyle/>
          <a:p>
            <a:pPr>
              <a:defRPr/>
            </a:pPr>
            <a:endParaRPr lang="fr-CH" dirty="0">
              <a:latin typeface="Arial" pitchFamily="34" charset="0"/>
            </a:endParaRPr>
          </a:p>
        </p:txBody>
      </p:sp>
      <p:pic>
        <p:nvPicPr>
          <p:cNvPr id="2" name="Image 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591552" y="120911"/>
            <a:ext cx="3398293" cy="603875"/>
          </a:xfrm>
          <a:prstGeom prst="rect">
            <a:avLst/>
          </a:prstGeom>
        </p:spPr>
      </p:pic>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Lst>
  <p:hf hdr="0" ftr="0" dt="0"/>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Calibri" pitchFamily="34" charset="0"/>
        </a:defRPr>
      </a:lvl2pPr>
      <a:lvl3pPr algn="l" rtl="0" eaLnBrk="0" fontAlgn="base" hangingPunct="0">
        <a:spcBef>
          <a:spcPct val="0"/>
        </a:spcBef>
        <a:spcAft>
          <a:spcPct val="0"/>
        </a:spcAft>
        <a:defRPr sz="2800">
          <a:solidFill>
            <a:schemeClr val="tx1"/>
          </a:solidFill>
          <a:latin typeface="Calibri" pitchFamily="34" charset="0"/>
        </a:defRPr>
      </a:lvl3pPr>
      <a:lvl4pPr algn="l" rtl="0" eaLnBrk="0" fontAlgn="base" hangingPunct="0">
        <a:spcBef>
          <a:spcPct val="0"/>
        </a:spcBef>
        <a:spcAft>
          <a:spcPct val="0"/>
        </a:spcAft>
        <a:defRPr sz="2800">
          <a:solidFill>
            <a:schemeClr val="tx1"/>
          </a:solidFill>
          <a:latin typeface="Calibri" pitchFamily="34" charset="0"/>
        </a:defRPr>
      </a:lvl4pPr>
      <a:lvl5pPr algn="l" rtl="0" eaLnBrk="0" fontAlgn="base" hangingPunct="0">
        <a:spcBef>
          <a:spcPct val="0"/>
        </a:spcBef>
        <a:spcAft>
          <a:spcPct val="0"/>
        </a:spcAft>
        <a:defRPr sz="2800">
          <a:solidFill>
            <a:schemeClr val="tx1"/>
          </a:solidFill>
          <a:latin typeface="Calibri"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1"/>
        </a:buClr>
        <a:buSzPct val="80000"/>
        <a:buFont typeface="Wingdings" pitchFamily="2" charset="2"/>
        <a:buChar char="Ø"/>
        <a:defRPr sz="3200">
          <a:solidFill>
            <a:schemeClr val="tx2"/>
          </a:solidFill>
          <a:latin typeface="+mn-lt"/>
          <a:ea typeface="+mn-ea"/>
          <a:cs typeface="+mn-cs"/>
        </a:defRPr>
      </a:lvl1pPr>
      <a:lvl2pPr marL="742950" indent="-285750" algn="l" rtl="0" eaLnBrk="0" fontAlgn="base" hangingPunct="0">
        <a:spcBef>
          <a:spcPct val="20000"/>
        </a:spcBef>
        <a:spcAft>
          <a:spcPct val="0"/>
        </a:spcAft>
        <a:buClr>
          <a:schemeClr val="tx1"/>
        </a:buClr>
        <a:buFont typeface="Arial" pitchFamily="34" charset="0"/>
        <a:buChar char="•"/>
        <a:defRPr sz="2800">
          <a:solidFill>
            <a:schemeClr val="tx2"/>
          </a:solidFill>
          <a:latin typeface="+mn-lt"/>
        </a:defRPr>
      </a:lvl2pPr>
      <a:lvl3pPr marL="1143000" indent="-228600" algn="l" rtl="0" eaLnBrk="0" fontAlgn="base" hangingPunct="0">
        <a:spcBef>
          <a:spcPct val="20000"/>
        </a:spcBef>
        <a:spcAft>
          <a:spcPct val="0"/>
        </a:spcAft>
        <a:buClr>
          <a:schemeClr val="tx1"/>
        </a:buClr>
        <a:buFont typeface="Calibri" pitchFamily="34" charset="0"/>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Font typeface="Calibri" pitchFamily="34" charset="0"/>
        <a:buChar char="»"/>
        <a:defRPr sz="2000">
          <a:solidFill>
            <a:schemeClr val="tx2"/>
          </a:solidFill>
          <a:latin typeface="+mn-lt"/>
        </a:defRPr>
      </a:lvl4pPr>
      <a:lvl5pPr marL="2057400" indent="-228600" algn="l" rtl="0" eaLnBrk="0" fontAlgn="base" hangingPunct="0">
        <a:spcBef>
          <a:spcPct val="20000"/>
        </a:spcBef>
        <a:spcAft>
          <a:spcPct val="0"/>
        </a:spcAft>
        <a:buClr>
          <a:schemeClr val="tx1"/>
        </a:buClr>
        <a:buFont typeface="Wingdings" pitchFamily="2" charset="2"/>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759E59-ECC9-41B1-8D9A-946E83651A02}" type="datetimeFigureOut">
              <a:rPr lang="fr-FR" smtClean="0"/>
              <a:pPr/>
              <a:t>26/10/2021</a:t>
            </a:fld>
            <a:endParaRPr lang="fr-FR" dirty="0"/>
          </a:p>
        </p:txBody>
      </p:sp>
      <p:sp>
        <p:nvSpPr>
          <p:cNvPr id="5" name="Espace réservé du pied de page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6DE704-454A-413A-A240-E4ED17BEBD96}" type="slidenum">
              <a:rPr lang="fr-FR" smtClean="0"/>
              <a:pPr/>
              <a:t>‹#›</a:t>
            </a:fld>
            <a:endParaRPr lang="fr-FR" dirty="0"/>
          </a:p>
        </p:txBody>
      </p:sp>
    </p:spTree>
    <p:extLst>
      <p:ext uri="{BB962C8B-B14F-4D97-AF65-F5344CB8AC3E}">
        <p14:creationId xmlns:p14="http://schemas.microsoft.com/office/powerpoint/2010/main" val="197824559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951984" y="404664"/>
            <a:ext cx="6048672" cy="2448272"/>
          </a:xfrm>
          <a:solidFill>
            <a:schemeClr val="bg1"/>
          </a:solidFill>
        </p:spPr>
        <p:txBody>
          <a:bodyPr anchor="ctr"/>
          <a:lstStyle/>
          <a:p>
            <a:r>
              <a:rPr lang="fr-FR" sz="4800" dirty="0"/>
              <a:t>Couverture Universelle des Soins de Santé</a:t>
            </a:r>
          </a:p>
        </p:txBody>
      </p:sp>
      <p:sp>
        <p:nvSpPr>
          <p:cNvPr id="3" name="Sous-titre 2"/>
          <p:cNvSpPr>
            <a:spLocks noGrp="1"/>
          </p:cNvSpPr>
          <p:nvPr>
            <p:ph type="subTitle" idx="1"/>
          </p:nvPr>
        </p:nvSpPr>
        <p:spPr>
          <a:xfrm>
            <a:off x="6096000" y="3284984"/>
            <a:ext cx="5616624" cy="1152128"/>
          </a:xfrm>
        </p:spPr>
        <p:txBody>
          <a:bodyPr/>
          <a:lstStyle/>
          <a:p>
            <a:r>
              <a:rPr lang="fr-FR" sz="2800" dirty="0"/>
              <a:t>Présentation au Ronnen Dësch</a:t>
            </a:r>
          </a:p>
          <a:p>
            <a:r>
              <a:rPr lang="fr-FR" sz="2800" dirty="0"/>
              <a:t>26 octobre 2021</a:t>
            </a:r>
          </a:p>
          <a:p>
            <a:r>
              <a:rPr lang="fr-FR" sz="2800" i="1" dirty="0"/>
              <a:t>Munsbach</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409586" y="5393504"/>
            <a:ext cx="3475411" cy="864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035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6659-154D-49B4-9F63-4E3430FFA56C}"/>
              </a:ext>
            </a:extLst>
          </p:cNvPr>
          <p:cNvSpPr>
            <a:spLocks noGrp="1"/>
          </p:cNvSpPr>
          <p:nvPr>
            <p:ph type="title"/>
          </p:nvPr>
        </p:nvSpPr>
        <p:spPr>
          <a:xfrm>
            <a:off x="431370" y="116632"/>
            <a:ext cx="8112901" cy="504056"/>
          </a:xfrm>
        </p:spPr>
        <p:txBody>
          <a:bodyPr/>
          <a:lstStyle/>
          <a:p>
            <a:r>
              <a:rPr lang="fr-LU" dirty="0"/>
              <a:t>Prochaines étapes</a:t>
            </a:r>
          </a:p>
        </p:txBody>
      </p:sp>
      <p:sp>
        <p:nvSpPr>
          <p:cNvPr id="3" name="Content Placeholder 2">
            <a:extLst>
              <a:ext uri="{FF2B5EF4-FFF2-40B4-BE49-F238E27FC236}">
                <a16:creationId xmlns:a16="http://schemas.microsoft.com/office/drawing/2014/main" id="{080A5520-466E-4316-A6C3-7261F666EC14}"/>
              </a:ext>
            </a:extLst>
          </p:cNvPr>
          <p:cNvSpPr>
            <a:spLocks noGrp="1"/>
          </p:cNvSpPr>
          <p:nvPr>
            <p:ph idx="1"/>
          </p:nvPr>
        </p:nvSpPr>
        <p:spPr/>
        <p:txBody>
          <a:bodyPr/>
          <a:lstStyle/>
          <a:p>
            <a:r>
              <a:rPr lang="fr-LU" b="1" dirty="0"/>
              <a:t>Adaptation des conventions existantes </a:t>
            </a:r>
            <a:r>
              <a:rPr lang="fr-LU" dirty="0"/>
              <a:t>entre le Ministère de la Santé et les associations (ou nouvelles conventions le cas échéant) ;</a:t>
            </a:r>
          </a:p>
          <a:p>
            <a:r>
              <a:rPr lang="fr-LU" b="1" dirty="0"/>
              <a:t>Mise à disposition de moyens financiers et humains supplémentaires à partir de 2022 </a:t>
            </a:r>
            <a:r>
              <a:rPr lang="fr-LU" dirty="0"/>
              <a:t>(déjà prévus au projet de budget 2022) ;</a:t>
            </a:r>
          </a:p>
          <a:p>
            <a:r>
              <a:rPr lang="fr-LU" b="1" dirty="0"/>
              <a:t>Renforcement du département de la « Santé sociale » </a:t>
            </a:r>
            <a:r>
              <a:rPr lang="fr-LU" dirty="0"/>
              <a:t>du Ministère de la Santé pour assurer un suivi global avec les différents acteurs.</a:t>
            </a:r>
          </a:p>
          <a:p>
            <a:endParaRPr lang="fr-LU" dirty="0"/>
          </a:p>
        </p:txBody>
      </p:sp>
      <p:sp>
        <p:nvSpPr>
          <p:cNvPr id="4" name="Slide Number Placeholder 3">
            <a:extLst>
              <a:ext uri="{FF2B5EF4-FFF2-40B4-BE49-F238E27FC236}">
                <a16:creationId xmlns:a16="http://schemas.microsoft.com/office/drawing/2014/main" id="{FFC0E4F0-BB59-49F7-BDA8-0C0AEC14E6D0}"/>
              </a:ext>
            </a:extLst>
          </p:cNvPr>
          <p:cNvSpPr>
            <a:spLocks noGrp="1"/>
          </p:cNvSpPr>
          <p:nvPr>
            <p:ph type="sldNum" sz="quarter" idx="12"/>
          </p:nvPr>
        </p:nvSpPr>
        <p:spPr/>
        <p:txBody>
          <a:bodyPr/>
          <a:lstStyle/>
          <a:p>
            <a:pPr>
              <a:defRPr/>
            </a:pPr>
            <a:fld id="{8D9675EF-14CD-4ED8-B4FA-515528AC52E1}" type="slidenum">
              <a:rPr lang="fr-CH" smtClean="0"/>
              <a:pPr>
                <a:defRPr/>
              </a:pPr>
              <a:t>10</a:t>
            </a:fld>
            <a:endParaRPr lang="fr-CH" dirty="0"/>
          </a:p>
        </p:txBody>
      </p:sp>
    </p:spTree>
    <p:extLst>
      <p:ext uri="{BB962C8B-B14F-4D97-AF65-F5344CB8AC3E}">
        <p14:creationId xmlns:p14="http://schemas.microsoft.com/office/powerpoint/2010/main" val="1723657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6659-154D-49B4-9F63-4E3430FFA56C}"/>
              </a:ext>
            </a:extLst>
          </p:cNvPr>
          <p:cNvSpPr>
            <a:spLocks noGrp="1"/>
          </p:cNvSpPr>
          <p:nvPr>
            <p:ph type="title"/>
          </p:nvPr>
        </p:nvSpPr>
        <p:spPr>
          <a:xfrm>
            <a:off x="431370" y="116632"/>
            <a:ext cx="8112901" cy="504056"/>
          </a:xfrm>
        </p:spPr>
        <p:txBody>
          <a:bodyPr/>
          <a:lstStyle/>
          <a:p>
            <a:r>
              <a:rPr lang="fr-LU" dirty="0"/>
              <a:t>Prochaines étapes (suivi)</a:t>
            </a:r>
          </a:p>
        </p:txBody>
      </p:sp>
      <p:sp>
        <p:nvSpPr>
          <p:cNvPr id="3" name="Content Placeholder 2">
            <a:extLst>
              <a:ext uri="{FF2B5EF4-FFF2-40B4-BE49-F238E27FC236}">
                <a16:creationId xmlns:a16="http://schemas.microsoft.com/office/drawing/2014/main" id="{080A5520-466E-4316-A6C3-7261F666EC14}"/>
              </a:ext>
            </a:extLst>
          </p:cNvPr>
          <p:cNvSpPr>
            <a:spLocks noGrp="1"/>
          </p:cNvSpPr>
          <p:nvPr>
            <p:ph idx="1"/>
          </p:nvPr>
        </p:nvSpPr>
        <p:spPr/>
        <p:txBody>
          <a:bodyPr/>
          <a:lstStyle/>
          <a:p>
            <a:r>
              <a:rPr lang="fr-LU" b="1" dirty="0"/>
              <a:t>Concernant les prestations des médecins et médecins dentistes : </a:t>
            </a:r>
            <a:r>
              <a:rPr lang="fr-LU" dirty="0"/>
              <a:t>en attendant l’introduction du Paiement immédiat direct en 2023, </a:t>
            </a:r>
            <a:r>
              <a:rPr lang="fr-LU" u="sng" dirty="0"/>
              <a:t>une procédure simple sera proposée</a:t>
            </a:r>
            <a:r>
              <a:rPr lang="fr-LU" dirty="0"/>
              <a:t> pour permettre un accès aux prestations sans que la personne vulnérable ne doive avancer les frais en relation avec un mémoire d’honoraires, y compris la participation personnelle le cas échéant (p.ex. paiement direct par l’association / budget étatique).</a:t>
            </a:r>
          </a:p>
          <a:p>
            <a:endParaRPr lang="fr-LU" dirty="0"/>
          </a:p>
        </p:txBody>
      </p:sp>
      <p:sp>
        <p:nvSpPr>
          <p:cNvPr id="4" name="Slide Number Placeholder 3">
            <a:extLst>
              <a:ext uri="{FF2B5EF4-FFF2-40B4-BE49-F238E27FC236}">
                <a16:creationId xmlns:a16="http://schemas.microsoft.com/office/drawing/2014/main" id="{FFC0E4F0-BB59-49F7-BDA8-0C0AEC14E6D0}"/>
              </a:ext>
            </a:extLst>
          </p:cNvPr>
          <p:cNvSpPr>
            <a:spLocks noGrp="1"/>
          </p:cNvSpPr>
          <p:nvPr>
            <p:ph type="sldNum" sz="quarter" idx="12"/>
          </p:nvPr>
        </p:nvSpPr>
        <p:spPr/>
        <p:txBody>
          <a:bodyPr/>
          <a:lstStyle/>
          <a:p>
            <a:pPr>
              <a:defRPr/>
            </a:pPr>
            <a:fld id="{8D9675EF-14CD-4ED8-B4FA-515528AC52E1}" type="slidenum">
              <a:rPr lang="fr-CH" smtClean="0"/>
              <a:pPr>
                <a:defRPr/>
              </a:pPr>
              <a:t>11</a:t>
            </a:fld>
            <a:endParaRPr lang="fr-CH" dirty="0"/>
          </a:p>
        </p:txBody>
      </p:sp>
    </p:spTree>
    <p:extLst>
      <p:ext uri="{BB962C8B-B14F-4D97-AF65-F5344CB8AC3E}">
        <p14:creationId xmlns:p14="http://schemas.microsoft.com/office/powerpoint/2010/main" val="545803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6659-154D-49B4-9F63-4E3430FFA56C}"/>
              </a:ext>
            </a:extLst>
          </p:cNvPr>
          <p:cNvSpPr>
            <a:spLocks noGrp="1"/>
          </p:cNvSpPr>
          <p:nvPr>
            <p:ph type="title"/>
          </p:nvPr>
        </p:nvSpPr>
        <p:spPr>
          <a:xfrm>
            <a:off x="431370" y="116632"/>
            <a:ext cx="8112901" cy="504056"/>
          </a:xfrm>
        </p:spPr>
        <p:txBody>
          <a:bodyPr/>
          <a:lstStyle/>
          <a:p>
            <a:r>
              <a:rPr lang="fr-LU" dirty="0"/>
              <a:t>Prochaines étapes (suivi)</a:t>
            </a:r>
          </a:p>
        </p:txBody>
      </p:sp>
      <p:sp>
        <p:nvSpPr>
          <p:cNvPr id="3" name="Content Placeholder 2">
            <a:extLst>
              <a:ext uri="{FF2B5EF4-FFF2-40B4-BE49-F238E27FC236}">
                <a16:creationId xmlns:a16="http://schemas.microsoft.com/office/drawing/2014/main" id="{080A5520-466E-4316-A6C3-7261F666EC14}"/>
              </a:ext>
            </a:extLst>
          </p:cNvPr>
          <p:cNvSpPr>
            <a:spLocks noGrp="1"/>
          </p:cNvSpPr>
          <p:nvPr>
            <p:ph idx="1"/>
          </p:nvPr>
        </p:nvSpPr>
        <p:spPr/>
        <p:txBody>
          <a:bodyPr/>
          <a:lstStyle/>
          <a:p>
            <a:r>
              <a:rPr lang="fr-LU" b="1" dirty="0"/>
              <a:t>Campagne d’information et sensibilisation avec tous les acteurs concernés </a:t>
            </a:r>
            <a:r>
              <a:rPr lang="fr-LU" dirty="0"/>
              <a:t>(MISA, MSS, CCSS, CNS, Ronnen Dësch, associations, offices sociaux etc.) ;</a:t>
            </a:r>
          </a:p>
          <a:p>
            <a:r>
              <a:rPr lang="fr-LU" b="1" dirty="0"/>
              <a:t>Évaluation du projet fin 2022 </a:t>
            </a:r>
            <a:r>
              <a:rPr lang="fr-LU" dirty="0"/>
              <a:t>et le cas échéant adaptations en fonction des besoins/expériences du terrain en vue de pérenniser le système.</a:t>
            </a:r>
          </a:p>
          <a:p>
            <a:endParaRPr lang="fr-LU" dirty="0"/>
          </a:p>
        </p:txBody>
      </p:sp>
      <p:sp>
        <p:nvSpPr>
          <p:cNvPr id="4" name="Slide Number Placeholder 3">
            <a:extLst>
              <a:ext uri="{FF2B5EF4-FFF2-40B4-BE49-F238E27FC236}">
                <a16:creationId xmlns:a16="http://schemas.microsoft.com/office/drawing/2014/main" id="{FFC0E4F0-BB59-49F7-BDA8-0C0AEC14E6D0}"/>
              </a:ext>
            </a:extLst>
          </p:cNvPr>
          <p:cNvSpPr>
            <a:spLocks noGrp="1"/>
          </p:cNvSpPr>
          <p:nvPr>
            <p:ph type="sldNum" sz="quarter" idx="12"/>
          </p:nvPr>
        </p:nvSpPr>
        <p:spPr/>
        <p:txBody>
          <a:bodyPr/>
          <a:lstStyle/>
          <a:p>
            <a:pPr>
              <a:defRPr/>
            </a:pPr>
            <a:fld id="{8D9675EF-14CD-4ED8-B4FA-515528AC52E1}" type="slidenum">
              <a:rPr lang="fr-CH" smtClean="0"/>
              <a:pPr>
                <a:defRPr/>
              </a:pPr>
              <a:t>12</a:t>
            </a:fld>
            <a:endParaRPr lang="fr-CH" dirty="0"/>
          </a:p>
        </p:txBody>
      </p:sp>
    </p:spTree>
    <p:extLst>
      <p:ext uri="{BB962C8B-B14F-4D97-AF65-F5344CB8AC3E}">
        <p14:creationId xmlns:p14="http://schemas.microsoft.com/office/powerpoint/2010/main" val="376246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951984" y="404664"/>
            <a:ext cx="6048672" cy="2448272"/>
          </a:xfrm>
          <a:solidFill>
            <a:schemeClr val="bg1"/>
          </a:solidFill>
        </p:spPr>
        <p:txBody>
          <a:bodyPr anchor="ctr"/>
          <a:lstStyle/>
          <a:p>
            <a:r>
              <a:rPr lang="fr-FR" sz="4800" dirty="0"/>
              <a:t>Couverture Universelle des Soins de Santé</a:t>
            </a:r>
          </a:p>
        </p:txBody>
      </p:sp>
      <p:sp>
        <p:nvSpPr>
          <p:cNvPr id="3" name="Sous-titre 2"/>
          <p:cNvSpPr>
            <a:spLocks noGrp="1"/>
          </p:cNvSpPr>
          <p:nvPr>
            <p:ph type="subTitle" idx="1"/>
          </p:nvPr>
        </p:nvSpPr>
        <p:spPr>
          <a:xfrm>
            <a:off x="6096000" y="3284984"/>
            <a:ext cx="5616624" cy="1152128"/>
          </a:xfrm>
        </p:spPr>
        <p:txBody>
          <a:bodyPr/>
          <a:lstStyle/>
          <a:p>
            <a:r>
              <a:rPr lang="fr-FR" sz="2800" b="1" dirty="0"/>
              <a:t>sante.lu</a:t>
            </a:r>
          </a:p>
          <a:p>
            <a:r>
              <a:rPr lang="fr-FR" sz="2800" b="1" dirty="0"/>
              <a:t>mss.gouvernement.lu</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409586" y="5393504"/>
            <a:ext cx="3475411" cy="864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7126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19082-60D1-4A96-8F81-2A8CE37F5798}"/>
              </a:ext>
            </a:extLst>
          </p:cNvPr>
          <p:cNvSpPr>
            <a:spLocks noGrp="1"/>
          </p:cNvSpPr>
          <p:nvPr>
            <p:ph type="title"/>
          </p:nvPr>
        </p:nvSpPr>
        <p:spPr/>
        <p:txBody>
          <a:bodyPr/>
          <a:lstStyle/>
          <a:p>
            <a:pPr algn="ctr"/>
            <a:r>
              <a:rPr lang="fr-LU" sz="4000" dirty="0"/>
              <a:t>Contexte</a:t>
            </a:r>
          </a:p>
        </p:txBody>
      </p:sp>
      <p:sp>
        <p:nvSpPr>
          <p:cNvPr id="3" name="Slide Number Placeholder 2">
            <a:extLst>
              <a:ext uri="{FF2B5EF4-FFF2-40B4-BE49-F238E27FC236}">
                <a16:creationId xmlns:a16="http://schemas.microsoft.com/office/drawing/2014/main" id="{E06C8EC2-DFF4-4A88-9FE3-1EA1B1A8E29B}"/>
              </a:ext>
            </a:extLst>
          </p:cNvPr>
          <p:cNvSpPr>
            <a:spLocks noGrp="1"/>
          </p:cNvSpPr>
          <p:nvPr>
            <p:ph type="sldNum" sz="quarter" idx="12"/>
          </p:nvPr>
        </p:nvSpPr>
        <p:spPr/>
        <p:txBody>
          <a:bodyPr/>
          <a:lstStyle/>
          <a:p>
            <a:pPr>
              <a:defRPr/>
            </a:pPr>
            <a:fld id="{B61A5853-74E8-4477-9BDE-179E73DE4D1F}" type="slidenum">
              <a:rPr lang="fr-LU" smtClean="0"/>
              <a:pPr>
                <a:defRPr/>
              </a:pPr>
              <a:t>2</a:t>
            </a:fld>
            <a:endParaRPr lang="fr-LU" dirty="0"/>
          </a:p>
        </p:txBody>
      </p:sp>
    </p:spTree>
    <p:extLst>
      <p:ext uri="{BB962C8B-B14F-4D97-AF65-F5344CB8AC3E}">
        <p14:creationId xmlns:p14="http://schemas.microsoft.com/office/powerpoint/2010/main" val="3607070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AAFDE-FD84-49D6-A66F-EAB8523A0DD7}"/>
              </a:ext>
            </a:extLst>
          </p:cNvPr>
          <p:cNvSpPr>
            <a:spLocks noGrp="1"/>
          </p:cNvSpPr>
          <p:nvPr>
            <p:ph type="title"/>
          </p:nvPr>
        </p:nvSpPr>
        <p:spPr/>
        <p:txBody>
          <a:bodyPr/>
          <a:lstStyle/>
          <a:p>
            <a:r>
              <a:rPr lang="fr-LU" dirty="0"/>
              <a:t>Contexte</a:t>
            </a:r>
          </a:p>
        </p:txBody>
      </p:sp>
      <p:sp>
        <p:nvSpPr>
          <p:cNvPr id="3" name="Content Placeholder 2">
            <a:extLst>
              <a:ext uri="{FF2B5EF4-FFF2-40B4-BE49-F238E27FC236}">
                <a16:creationId xmlns:a16="http://schemas.microsoft.com/office/drawing/2014/main" id="{1535491F-1215-46DD-AE63-99750DCA4867}"/>
              </a:ext>
            </a:extLst>
          </p:cNvPr>
          <p:cNvSpPr>
            <a:spLocks noGrp="1"/>
          </p:cNvSpPr>
          <p:nvPr>
            <p:ph idx="1"/>
          </p:nvPr>
        </p:nvSpPr>
        <p:spPr/>
        <p:txBody>
          <a:bodyPr/>
          <a:lstStyle/>
          <a:p>
            <a:r>
              <a:rPr lang="fr-LU" b="1" dirty="0"/>
              <a:t>Accord de coalition 2018-2023 : </a:t>
            </a:r>
            <a:r>
              <a:rPr lang="fr-LU" dirty="0"/>
              <a:t>« </a:t>
            </a:r>
            <a:r>
              <a:rPr lang="fr-LU" i="1" dirty="0"/>
              <a:t>Pour assurer l’accès aux soins de santé de base aux personnes particulièrement vulnérables vivant au sein de notre société et sans affiliation obligatoire, les moyens existants seront utilisés de la manière la plus adaptée. Cette prise en charge médicale sera à charge du budget de l’État.</a:t>
            </a:r>
            <a:r>
              <a:rPr lang="fr-LU" dirty="0"/>
              <a:t> »</a:t>
            </a:r>
          </a:p>
          <a:p>
            <a:r>
              <a:rPr lang="fr-LU" b="1" dirty="0"/>
              <a:t>Proposition du Ronnen Dësch (Gesondheetshëllef)</a:t>
            </a:r>
          </a:p>
          <a:p>
            <a:r>
              <a:rPr lang="fr-LU" b="1" dirty="0"/>
              <a:t>Couverture sanitaire universelle de l’OMS et ODD 3.8 de l’ONU</a:t>
            </a:r>
          </a:p>
        </p:txBody>
      </p:sp>
      <p:sp>
        <p:nvSpPr>
          <p:cNvPr id="4" name="Slide Number Placeholder 3">
            <a:extLst>
              <a:ext uri="{FF2B5EF4-FFF2-40B4-BE49-F238E27FC236}">
                <a16:creationId xmlns:a16="http://schemas.microsoft.com/office/drawing/2014/main" id="{3AA1447A-8027-472D-AA30-6BB929497910}"/>
              </a:ext>
            </a:extLst>
          </p:cNvPr>
          <p:cNvSpPr>
            <a:spLocks noGrp="1"/>
          </p:cNvSpPr>
          <p:nvPr>
            <p:ph type="sldNum" sz="quarter" idx="12"/>
          </p:nvPr>
        </p:nvSpPr>
        <p:spPr/>
        <p:txBody>
          <a:bodyPr/>
          <a:lstStyle/>
          <a:p>
            <a:pPr>
              <a:defRPr/>
            </a:pPr>
            <a:fld id="{8D9675EF-14CD-4ED8-B4FA-515528AC52E1}" type="slidenum">
              <a:rPr lang="fr-CH" smtClean="0"/>
              <a:pPr>
                <a:defRPr/>
              </a:pPr>
              <a:t>3</a:t>
            </a:fld>
            <a:endParaRPr lang="fr-CH" dirty="0"/>
          </a:p>
        </p:txBody>
      </p:sp>
    </p:spTree>
    <p:extLst>
      <p:ext uri="{BB962C8B-B14F-4D97-AF65-F5344CB8AC3E}">
        <p14:creationId xmlns:p14="http://schemas.microsoft.com/office/powerpoint/2010/main" val="1496715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609A-4C6E-4346-8238-9904AE42BD9A}"/>
              </a:ext>
            </a:extLst>
          </p:cNvPr>
          <p:cNvSpPr>
            <a:spLocks noGrp="1"/>
          </p:cNvSpPr>
          <p:nvPr>
            <p:ph type="title"/>
          </p:nvPr>
        </p:nvSpPr>
        <p:spPr/>
        <p:txBody>
          <a:bodyPr/>
          <a:lstStyle/>
          <a:p>
            <a:r>
              <a:rPr lang="fr-LU" dirty="0"/>
              <a:t>Prémisses</a:t>
            </a:r>
          </a:p>
        </p:txBody>
      </p:sp>
      <p:sp>
        <p:nvSpPr>
          <p:cNvPr id="3" name="Content Placeholder 2">
            <a:extLst>
              <a:ext uri="{FF2B5EF4-FFF2-40B4-BE49-F238E27FC236}">
                <a16:creationId xmlns:a16="http://schemas.microsoft.com/office/drawing/2014/main" id="{217B5E25-4F2D-4320-847E-36382A889238}"/>
              </a:ext>
            </a:extLst>
          </p:cNvPr>
          <p:cNvSpPr>
            <a:spLocks noGrp="1"/>
          </p:cNvSpPr>
          <p:nvPr>
            <p:ph idx="1"/>
          </p:nvPr>
        </p:nvSpPr>
        <p:spPr/>
        <p:txBody>
          <a:bodyPr/>
          <a:lstStyle/>
          <a:p>
            <a:r>
              <a:rPr lang="fr-LU" dirty="0"/>
              <a:t>Mettre en place un mécanisme s’orientant dans le </a:t>
            </a:r>
            <a:r>
              <a:rPr lang="fr-LU" b="1" dirty="0"/>
              <a:t>cadre légal existant</a:t>
            </a:r>
            <a:r>
              <a:rPr lang="fr-LU" dirty="0"/>
              <a:t>, notamment le Code de la sécurité sociale ;</a:t>
            </a:r>
          </a:p>
          <a:p>
            <a:r>
              <a:rPr lang="fr-LU" dirty="0"/>
              <a:t>S’approcher du </a:t>
            </a:r>
            <a:r>
              <a:rPr lang="fr-LU" b="1" dirty="0"/>
              <a:t>terrain</a:t>
            </a:r>
            <a:r>
              <a:rPr lang="fr-LU" dirty="0"/>
              <a:t> et des personnes vulnérables ;</a:t>
            </a:r>
          </a:p>
          <a:p>
            <a:r>
              <a:rPr lang="fr-LU" dirty="0"/>
              <a:t>Réduire les </a:t>
            </a:r>
            <a:r>
              <a:rPr lang="fr-LU" b="1" dirty="0"/>
              <a:t>démarches administratives </a:t>
            </a:r>
            <a:r>
              <a:rPr lang="fr-LU" dirty="0"/>
              <a:t>au strict minimum ;</a:t>
            </a:r>
          </a:p>
          <a:p>
            <a:r>
              <a:rPr lang="fr-LU" dirty="0"/>
              <a:t>Permettre l’</a:t>
            </a:r>
            <a:r>
              <a:rPr lang="fr-LU" b="1" dirty="0"/>
              <a:t>accès aux prestations en matière d’assurance maladie </a:t>
            </a:r>
            <a:r>
              <a:rPr lang="fr-LU" dirty="0"/>
              <a:t>prévues au niveau du Code de la sécurité sociale.</a:t>
            </a:r>
          </a:p>
          <a:p>
            <a:endParaRPr lang="fr-LU" dirty="0"/>
          </a:p>
        </p:txBody>
      </p:sp>
      <p:sp>
        <p:nvSpPr>
          <p:cNvPr id="4" name="Slide Number Placeholder 3">
            <a:extLst>
              <a:ext uri="{FF2B5EF4-FFF2-40B4-BE49-F238E27FC236}">
                <a16:creationId xmlns:a16="http://schemas.microsoft.com/office/drawing/2014/main" id="{934AB16D-5DC1-4DEF-A9B6-F308A8B1A04B}"/>
              </a:ext>
            </a:extLst>
          </p:cNvPr>
          <p:cNvSpPr>
            <a:spLocks noGrp="1"/>
          </p:cNvSpPr>
          <p:nvPr>
            <p:ph type="sldNum" sz="quarter" idx="12"/>
          </p:nvPr>
        </p:nvSpPr>
        <p:spPr/>
        <p:txBody>
          <a:bodyPr/>
          <a:lstStyle/>
          <a:p>
            <a:pPr>
              <a:defRPr/>
            </a:pPr>
            <a:fld id="{8D9675EF-14CD-4ED8-B4FA-515528AC52E1}" type="slidenum">
              <a:rPr lang="fr-CH" smtClean="0"/>
              <a:pPr>
                <a:defRPr/>
              </a:pPr>
              <a:t>4</a:t>
            </a:fld>
            <a:endParaRPr lang="fr-CH" dirty="0"/>
          </a:p>
        </p:txBody>
      </p:sp>
    </p:spTree>
    <p:extLst>
      <p:ext uri="{BB962C8B-B14F-4D97-AF65-F5344CB8AC3E}">
        <p14:creationId xmlns:p14="http://schemas.microsoft.com/office/powerpoint/2010/main" val="2831538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62E7B-4D61-43C0-AA26-84696452E45B}"/>
              </a:ext>
            </a:extLst>
          </p:cNvPr>
          <p:cNvSpPr>
            <a:spLocks noGrp="1"/>
          </p:cNvSpPr>
          <p:nvPr>
            <p:ph type="title"/>
          </p:nvPr>
        </p:nvSpPr>
        <p:spPr/>
        <p:txBody>
          <a:bodyPr/>
          <a:lstStyle/>
          <a:p>
            <a:r>
              <a:rPr lang="fr-LU" dirty="0"/>
              <a:t>Principes</a:t>
            </a:r>
          </a:p>
        </p:txBody>
      </p:sp>
      <p:sp>
        <p:nvSpPr>
          <p:cNvPr id="3" name="Content Placeholder 2">
            <a:extLst>
              <a:ext uri="{FF2B5EF4-FFF2-40B4-BE49-F238E27FC236}">
                <a16:creationId xmlns:a16="http://schemas.microsoft.com/office/drawing/2014/main" id="{390C1166-89A6-482F-8FC8-0FEA12432A7F}"/>
              </a:ext>
            </a:extLst>
          </p:cNvPr>
          <p:cNvSpPr>
            <a:spLocks noGrp="1"/>
          </p:cNvSpPr>
          <p:nvPr>
            <p:ph idx="1"/>
          </p:nvPr>
        </p:nvSpPr>
        <p:spPr/>
        <p:txBody>
          <a:bodyPr/>
          <a:lstStyle/>
          <a:p>
            <a:r>
              <a:rPr lang="fr-LU" b="1" dirty="0"/>
              <a:t>Pas de stigmatisation </a:t>
            </a:r>
            <a:r>
              <a:rPr lang="fr-LU" dirty="0"/>
              <a:t>des personnes vulnérables -&gt; carte de sécurité sociale et accès aux mêmes droits/prestations ;</a:t>
            </a:r>
          </a:p>
          <a:p>
            <a:r>
              <a:rPr lang="fr-LU" dirty="0"/>
              <a:t>Recours au mécanisme de l’</a:t>
            </a:r>
            <a:r>
              <a:rPr lang="fr-LU" b="1" dirty="0"/>
              <a:t>assurance volontaire </a:t>
            </a:r>
            <a:r>
              <a:rPr lang="fr-LU" dirty="0"/>
              <a:t>(art. 2 CSS) pour les personnes à partir de l’âge de 18 ans ainsi que pour leurs membres de famille ;</a:t>
            </a:r>
          </a:p>
          <a:p>
            <a:r>
              <a:rPr lang="fr-LU" i="1" u="sng" dirty="0"/>
              <a:t>Rappel :</a:t>
            </a:r>
            <a:r>
              <a:rPr lang="fr-LU" i="1" dirty="0"/>
              <a:t> les enfants et adolescents (&lt; 18 ans) sont obligatoirement affiliés (art. 1 point 13 CSS)</a:t>
            </a:r>
          </a:p>
          <a:p>
            <a:r>
              <a:rPr lang="fr-LU" b="1" dirty="0"/>
              <a:t>Financement par l’État </a:t>
            </a:r>
            <a:r>
              <a:rPr lang="fr-LU" dirty="0"/>
              <a:t>(budget du Ministère de la Santé) ;</a:t>
            </a:r>
          </a:p>
          <a:p>
            <a:r>
              <a:rPr lang="fr-LU" b="1" dirty="0"/>
              <a:t>Coopération étroite avec les associations</a:t>
            </a:r>
            <a:r>
              <a:rPr lang="fr-LU" dirty="0"/>
              <a:t> proches des personnes vulnérables.</a:t>
            </a:r>
          </a:p>
        </p:txBody>
      </p:sp>
      <p:sp>
        <p:nvSpPr>
          <p:cNvPr id="4" name="Slide Number Placeholder 3">
            <a:extLst>
              <a:ext uri="{FF2B5EF4-FFF2-40B4-BE49-F238E27FC236}">
                <a16:creationId xmlns:a16="http://schemas.microsoft.com/office/drawing/2014/main" id="{A8A2484B-E7C9-4CFC-BF79-ED0649DB759C}"/>
              </a:ext>
            </a:extLst>
          </p:cNvPr>
          <p:cNvSpPr>
            <a:spLocks noGrp="1"/>
          </p:cNvSpPr>
          <p:nvPr>
            <p:ph type="sldNum" sz="quarter" idx="12"/>
          </p:nvPr>
        </p:nvSpPr>
        <p:spPr/>
        <p:txBody>
          <a:bodyPr/>
          <a:lstStyle/>
          <a:p>
            <a:pPr>
              <a:defRPr/>
            </a:pPr>
            <a:fld id="{8D9675EF-14CD-4ED8-B4FA-515528AC52E1}" type="slidenum">
              <a:rPr lang="fr-CH" smtClean="0"/>
              <a:pPr>
                <a:defRPr/>
              </a:pPr>
              <a:t>5</a:t>
            </a:fld>
            <a:endParaRPr lang="fr-CH" dirty="0"/>
          </a:p>
        </p:txBody>
      </p:sp>
    </p:spTree>
    <p:extLst>
      <p:ext uri="{BB962C8B-B14F-4D97-AF65-F5344CB8AC3E}">
        <p14:creationId xmlns:p14="http://schemas.microsoft.com/office/powerpoint/2010/main" val="3339272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19082-60D1-4A96-8F81-2A8CE37F5798}"/>
              </a:ext>
            </a:extLst>
          </p:cNvPr>
          <p:cNvSpPr>
            <a:spLocks noGrp="1"/>
          </p:cNvSpPr>
          <p:nvPr>
            <p:ph type="title"/>
          </p:nvPr>
        </p:nvSpPr>
        <p:spPr/>
        <p:txBody>
          <a:bodyPr/>
          <a:lstStyle/>
          <a:p>
            <a:pPr algn="ctr"/>
            <a:r>
              <a:rPr lang="fr-LU" sz="4000" dirty="0"/>
              <a:t>La Couverture Universelle des Soins de Santé</a:t>
            </a:r>
          </a:p>
        </p:txBody>
      </p:sp>
      <p:sp>
        <p:nvSpPr>
          <p:cNvPr id="3" name="Slide Number Placeholder 2">
            <a:extLst>
              <a:ext uri="{FF2B5EF4-FFF2-40B4-BE49-F238E27FC236}">
                <a16:creationId xmlns:a16="http://schemas.microsoft.com/office/drawing/2014/main" id="{E06C8EC2-DFF4-4A88-9FE3-1EA1B1A8E29B}"/>
              </a:ext>
            </a:extLst>
          </p:cNvPr>
          <p:cNvSpPr>
            <a:spLocks noGrp="1"/>
          </p:cNvSpPr>
          <p:nvPr>
            <p:ph type="sldNum" sz="quarter" idx="12"/>
          </p:nvPr>
        </p:nvSpPr>
        <p:spPr/>
        <p:txBody>
          <a:bodyPr/>
          <a:lstStyle/>
          <a:p>
            <a:pPr>
              <a:defRPr/>
            </a:pPr>
            <a:fld id="{B61A5853-74E8-4477-9BDE-179E73DE4D1F}" type="slidenum">
              <a:rPr lang="fr-LU" smtClean="0"/>
              <a:pPr>
                <a:defRPr/>
              </a:pPr>
              <a:t>6</a:t>
            </a:fld>
            <a:endParaRPr lang="fr-LU" dirty="0"/>
          </a:p>
        </p:txBody>
      </p:sp>
    </p:spTree>
    <p:extLst>
      <p:ext uri="{BB962C8B-B14F-4D97-AF65-F5344CB8AC3E}">
        <p14:creationId xmlns:p14="http://schemas.microsoft.com/office/powerpoint/2010/main" val="1766706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6659-154D-49B4-9F63-4E3430FFA56C}"/>
              </a:ext>
            </a:extLst>
          </p:cNvPr>
          <p:cNvSpPr>
            <a:spLocks noGrp="1"/>
          </p:cNvSpPr>
          <p:nvPr>
            <p:ph type="title"/>
          </p:nvPr>
        </p:nvSpPr>
        <p:spPr>
          <a:xfrm>
            <a:off x="431370" y="116632"/>
            <a:ext cx="8112901" cy="504056"/>
          </a:xfrm>
        </p:spPr>
        <p:txBody>
          <a:bodyPr/>
          <a:lstStyle/>
          <a:p>
            <a:r>
              <a:rPr lang="fr-LU" dirty="0"/>
              <a:t>La Couverture Universelle des Soins de Santé</a:t>
            </a:r>
          </a:p>
        </p:txBody>
      </p:sp>
      <p:sp>
        <p:nvSpPr>
          <p:cNvPr id="3" name="Content Placeholder 2">
            <a:extLst>
              <a:ext uri="{FF2B5EF4-FFF2-40B4-BE49-F238E27FC236}">
                <a16:creationId xmlns:a16="http://schemas.microsoft.com/office/drawing/2014/main" id="{080A5520-466E-4316-A6C3-7261F666EC14}"/>
              </a:ext>
            </a:extLst>
          </p:cNvPr>
          <p:cNvSpPr>
            <a:spLocks noGrp="1"/>
          </p:cNvSpPr>
          <p:nvPr>
            <p:ph idx="1"/>
          </p:nvPr>
        </p:nvSpPr>
        <p:spPr/>
        <p:txBody>
          <a:bodyPr/>
          <a:lstStyle/>
          <a:p>
            <a:r>
              <a:rPr lang="fr-LU" b="1" dirty="0"/>
              <a:t>Personnes visées :</a:t>
            </a:r>
          </a:p>
          <a:p>
            <a:pPr lvl="1"/>
            <a:r>
              <a:rPr lang="fr-LU" dirty="0"/>
              <a:t>Personnes qui sont </a:t>
            </a:r>
            <a:r>
              <a:rPr lang="fr-LU" u="sng" dirty="0"/>
              <a:t>habituellement sur le territoire national</a:t>
            </a:r>
            <a:r>
              <a:rPr lang="fr-LU" dirty="0"/>
              <a:t>, n’ont </a:t>
            </a:r>
            <a:r>
              <a:rPr lang="fr-LU" u="sng" dirty="0"/>
              <a:t>aucune source de revenu </a:t>
            </a:r>
            <a:r>
              <a:rPr lang="fr-LU" dirty="0"/>
              <a:t>et </a:t>
            </a:r>
            <a:r>
              <a:rPr lang="fr-LU" u="sng" dirty="0"/>
              <a:t>ne peuvent pas bénéficier d’un soutien par un office social</a:t>
            </a:r>
            <a:r>
              <a:rPr lang="fr-LU" dirty="0"/>
              <a:t> ou une autre entité publique ;</a:t>
            </a:r>
          </a:p>
          <a:p>
            <a:pPr lvl="1"/>
            <a:r>
              <a:rPr lang="fr-LU" u="sng" dirty="0"/>
              <a:t>Ouverture des droits </a:t>
            </a:r>
            <a:r>
              <a:rPr lang="fr-LU" dirty="0"/>
              <a:t>à la prise en charge </a:t>
            </a:r>
            <a:r>
              <a:rPr lang="fr-LU" u="sng" dirty="0"/>
              <a:t>après trois mois</a:t>
            </a:r>
            <a:r>
              <a:rPr lang="fr-LU" dirty="0"/>
              <a:t> (idem pour toute affiliation volontaire) ;</a:t>
            </a:r>
            <a:br>
              <a:rPr lang="fr-LU" dirty="0"/>
            </a:br>
            <a:r>
              <a:rPr lang="fr-LU" u="sng" dirty="0"/>
              <a:t>But :</a:t>
            </a:r>
            <a:r>
              <a:rPr lang="fr-LU" dirty="0"/>
              <a:t> éviter des abus en matière de prestations d’assurance maladie (cf. expériences faites à l’étranger avec des mécanismes similaires) ;</a:t>
            </a:r>
          </a:p>
          <a:p>
            <a:pPr lvl="1"/>
            <a:r>
              <a:rPr lang="fr-LU" dirty="0"/>
              <a:t>Une inscription au registre national des personnes physiques n’est pas requise, une « </a:t>
            </a:r>
            <a:r>
              <a:rPr lang="fr-LU" u="sng" dirty="0"/>
              <a:t>adresse de correspondance</a:t>
            </a:r>
            <a:r>
              <a:rPr lang="fr-LU" dirty="0"/>
              <a:t> » suffit.</a:t>
            </a:r>
          </a:p>
        </p:txBody>
      </p:sp>
      <p:sp>
        <p:nvSpPr>
          <p:cNvPr id="4" name="Slide Number Placeholder 3">
            <a:extLst>
              <a:ext uri="{FF2B5EF4-FFF2-40B4-BE49-F238E27FC236}">
                <a16:creationId xmlns:a16="http://schemas.microsoft.com/office/drawing/2014/main" id="{FFC0E4F0-BB59-49F7-BDA8-0C0AEC14E6D0}"/>
              </a:ext>
            </a:extLst>
          </p:cNvPr>
          <p:cNvSpPr>
            <a:spLocks noGrp="1"/>
          </p:cNvSpPr>
          <p:nvPr>
            <p:ph type="sldNum" sz="quarter" idx="12"/>
          </p:nvPr>
        </p:nvSpPr>
        <p:spPr/>
        <p:txBody>
          <a:bodyPr/>
          <a:lstStyle/>
          <a:p>
            <a:pPr>
              <a:defRPr/>
            </a:pPr>
            <a:fld id="{8D9675EF-14CD-4ED8-B4FA-515528AC52E1}" type="slidenum">
              <a:rPr lang="fr-CH" smtClean="0"/>
              <a:pPr>
                <a:defRPr/>
              </a:pPr>
              <a:t>7</a:t>
            </a:fld>
            <a:endParaRPr lang="fr-CH" dirty="0"/>
          </a:p>
        </p:txBody>
      </p:sp>
    </p:spTree>
    <p:extLst>
      <p:ext uri="{BB962C8B-B14F-4D97-AF65-F5344CB8AC3E}">
        <p14:creationId xmlns:p14="http://schemas.microsoft.com/office/powerpoint/2010/main" val="3160594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6659-154D-49B4-9F63-4E3430FFA56C}"/>
              </a:ext>
            </a:extLst>
          </p:cNvPr>
          <p:cNvSpPr>
            <a:spLocks noGrp="1"/>
          </p:cNvSpPr>
          <p:nvPr>
            <p:ph type="title"/>
          </p:nvPr>
        </p:nvSpPr>
        <p:spPr>
          <a:xfrm>
            <a:off x="431370" y="116632"/>
            <a:ext cx="8040893" cy="504056"/>
          </a:xfrm>
        </p:spPr>
        <p:txBody>
          <a:bodyPr/>
          <a:lstStyle/>
          <a:p>
            <a:r>
              <a:rPr lang="fr-LU" dirty="0"/>
              <a:t>La Couverture Universelle des Soins de Santé (suivi)</a:t>
            </a:r>
          </a:p>
        </p:txBody>
      </p:sp>
      <p:sp>
        <p:nvSpPr>
          <p:cNvPr id="3" name="Content Placeholder 2">
            <a:extLst>
              <a:ext uri="{FF2B5EF4-FFF2-40B4-BE49-F238E27FC236}">
                <a16:creationId xmlns:a16="http://schemas.microsoft.com/office/drawing/2014/main" id="{080A5520-466E-4316-A6C3-7261F666EC14}"/>
              </a:ext>
            </a:extLst>
          </p:cNvPr>
          <p:cNvSpPr>
            <a:spLocks noGrp="1"/>
          </p:cNvSpPr>
          <p:nvPr>
            <p:ph idx="1"/>
          </p:nvPr>
        </p:nvSpPr>
        <p:spPr/>
        <p:txBody>
          <a:bodyPr/>
          <a:lstStyle/>
          <a:p>
            <a:r>
              <a:rPr lang="fr-LU" b="1" dirty="0"/>
              <a:t>Coopération avec les associations </a:t>
            </a:r>
            <a:r>
              <a:rPr lang="fr-LU" dirty="0"/>
              <a:t>qui sont régulièrement en relation avec les personnes vulnérables et qui seront le point de contact principal (adresse de correspondance) ;</a:t>
            </a:r>
          </a:p>
          <a:p>
            <a:r>
              <a:rPr lang="fr-LU" b="1" dirty="0"/>
              <a:t>Affiliation volontaire à l’assurance maladie à charge de l’État </a:t>
            </a:r>
            <a:r>
              <a:rPr lang="fr-LU" dirty="0"/>
              <a:t>(l’État paye les cotisations et la participation personnelle le cas échéant) ;</a:t>
            </a:r>
          </a:p>
          <a:p>
            <a:r>
              <a:rPr lang="fr-LU" dirty="0"/>
              <a:t>Inscription sur base d’une </a:t>
            </a:r>
            <a:r>
              <a:rPr lang="fr-LU" b="1" dirty="0"/>
              <a:t>demande d’admission du CCSS </a:t>
            </a:r>
            <a:r>
              <a:rPr lang="fr-LU" dirty="0"/>
              <a:t>(nom, prénom, date de naissance, adresse de correspondance, etc.)</a:t>
            </a:r>
          </a:p>
          <a:p>
            <a:pPr marL="0" indent="0">
              <a:buNone/>
            </a:pPr>
            <a:r>
              <a:rPr lang="fr-LU" dirty="0"/>
              <a:t>    </a:t>
            </a:r>
            <a:r>
              <a:rPr lang="fr-LU" u="sng" dirty="0"/>
              <a:t>But :</a:t>
            </a:r>
            <a:r>
              <a:rPr lang="fr-LU" dirty="0"/>
              <a:t> aller auprès des personnes vulnérables et non l’inverse.</a:t>
            </a:r>
          </a:p>
        </p:txBody>
      </p:sp>
      <p:sp>
        <p:nvSpPr>
          <p:cNvPr id="4" name="Slide Number Placeholder 3">
            <a:extLst>
              <a:ext uri="{FF2B5EF4-FFF2-40B4-BE49-F238E27FC236}">
                <a16:creationId xmlns:a16="http://schemas.microsoft.com/office/drawing/2014/main" id="{FFC0E4F0-BB59-49F7-BDA8-0C0AEC14E6D0}"/>
              </a:ext>
            </a:extLst>
          </p:cNvPr>
          <p:cNvSpPr>
            <a:spLocks noGrp="1"/>
          </p:cNvSpPr>
          <p:nvPr>
            <p:ph type="sldNum" sz="quarter" idx="12"/>
          </p:nvPr>
        </p:nvSpPr>
        <p:spPr/>
        <p:txBody>
          <a:bodyPr/>
          <a:lstStyle/>
          <a:p>
            <a:pPr>
              <a:defRPr/>
            </a:pPr>
            <a:fld id="{8D9675EF-14CD-4ED8-B4FA-515528AC52E1}" type="slidenum">
              <a:rPr lang="fr-CH" smtClean="0"/>
              <a:pPr>
                <a:defRPr/>
              </a:pPr>
              <a:t>8</a:t>
            </a:fld>
            <a:endParaRPr lang="fr-CH" dirty="0"/>
          </a:p>
        </p:txBody>
      </p:sp>
    </p:spTree>
    <p:extLst>
      <p:ext uri="{BB962C8B-B14F-4D97-AF65-F5344CB8AC3E}">
        <p14:creationId xmlns:p14="http://schemas.microsoft.com/office/powerpoint/2010/main" val="1243397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6659-154D-49B4-9F63-4E3430FFA56C}"/>
              </a:ext>
            </a:extLst>
          </p:cNvPr>
          <p:cNvSpPr>
            <a:spLocks noGrp="1"/>
          </p:cNvSpPr>
          <p:nvPr>
            <p:ph type="title"/>
          </p:nvPr>
        </p:nvSpPr>
        <p:spPr>
          <a:xfrm>
            <a:off x="431370" y="116632"/>
            <a:ext cx="8112901" cy="504056"/>
          </a:xfrm>
        </p:spPr>
        <p:txBody>
          <a:bodyPr/>
          <a:lstStyle/>
          <a:p>
            <a:r>
              <a:rPr lang="fr-LU" dirty="0"/>
              <a:t>La Couverture Universelle des Soins de Santé (suivi)</a:t>
            </a:r>
          </a:p>
        </p:txBody>
      </p:sp>
      <p:sp>
        <p:nvSpPr>
          <p:cNvPr id="3" name="Content Placeholder 2">
            <a:extLst>
              <a:ext uri="{FF2B5EF4-FFF2-40B4-BE49-F238E27FC236}">
                <a16:creationId xmlns:a16="http://schemas.microsoft.com/office/drawing/2014/main" id="{080A5520-466E-4316-A6C3-7261F666EC14}"/>
              </a:ext>
            </a:extLst>
          </p:cNvPr>
          <p:cNvSpPr>
            <a:spLocks noGrp="1"/>
          </p:cNvSpPr>
          <p:nvPr>
            <p:ph idx="1"/>
          </p:nvPr>
        </p:nvSpPr>
        <p:spPr/>
        <p:txBody>
          <a:bodyPr/>
          <a:lstStyle/>
          <a:p>
            <a:r>
              <a:rPr lang="fr-LU" u="sng" dirty="0"/>
              <a:t>Concrètement :</a:t>
            </a:r>
            <a:r>
              <a:rPr lang="fr-LU" dirty="0"/>
              <a:t> les association conventionnées avec le Ministère de la Santé recevront des </a:t>
            </a:r>
            <a:r>
              <a:rPr lang="fr-LU" u="sng" dirty="0"/>
              <a:t>moyens financiers et humains supplémentaires</a:t>
            </a:r>
            <a:r>
              <a:rPr lang="fr-LU" dirty="0"/>
              <a:t> pour assurer </a:t>
            </a:r>
            <a:r>
              <a:rPr lang="fr-LU" u="sng" dirty="0"/>
              <a:t>le suivi régulier</a:t>
            </a:r>
            <a:r>
              <a:rPr lang="fr-LU" dirty="0"/>
              <a:t> et </a:t>
            </a:r>
            <a:r>
              <a:rPr lang="fr-LU" u="sng" dirty="0"/>
              <a:t>prendre en charge les cotisations mensuelles et la participation personnelle</a:t>
            </a:r>
            <a:r>
              <a:rPr lang="fr-LU" dirty="0"/>
              <a:t> des bénéficiaires le cas échéant ;</a:t>
            </a:r>
          </a:p>
          <a:p>
            <a:r>
              <a:rPr lang="fr-LU" b="1" dirty="0"/>
              <a:t>La charge financière incombe entièrement à l’État </a:t>
            </a:r>
            <a:r>
              <a:rPr lang="fr-LU" dirty="0"/>
              <a:t>(personnel supplémentaire, cotisations et participation personnelle) ;</a:t>
            </a:r>
          </a:p>
          <a:p>
            <a:r>
              <a:rPr lang="fr-LU" b="1" dirty="0"/>
              <a:t>Complémentarité de la CUSS et des instruments/organismes publics existants</a:t>
            </a:r>
            <a:r>
              <a:rPr lang="fr-LU" dirty="0"/>
              <a:t> (p.ex. offices sociaux).</a:t>
            </a:r>
          </a:p>
        </p:txBody>
      </p:sp>
      <p:sp>
        <p:nvSpPr>
          <p:cNvPr id="4" name="Slide Number Placeholder 3">
            <a:extLst>
              <a:ext uri="{FF2B5EF4-FFF2-40B4-BE49-F238E27FC236}">
                <a16:creationId xmlns:a16="http://schemas.microsoft.com/office/drawing/2014/main" id="{FFC0E4F0-BB59-49F7-BDA8-0C0AEC14E6D0}"/>
              </a:ext>
            </a:extLst>
          </p:cNvPr>
          <p:cNvSpPr>
            <a:spLocks noGrp="1"/>
          </p:cNvSpPr>
          <p:nvPr>
            <p:ph type="sldNum" sz="quarter" idx="12"/>
          </p:nvPr>
        </p:nvSpPr>
        <p:spPr/>
        <p:txBody>
          <a:bodyPr/>
          <a:lstStyle/>
          <a:p>
            <a:pPr>
              <a:defRPr/>
            </a:pPr>
            <a:fld id="{8D9675EF-14CD-4ED8-B4FA-515528AC52E1}" type="slidenum">
              <a:rPr lang="fr-CH" smtClean="0"/>
              <a:pPr>
                <a:defRPr/>
              </a:pPr>
              <a:t>9</a:t>
            </a:fld>
            <a:endParaRPr lang="fr-CH" dirty="0"/>
          </a:p>
        </p:txBody>
      </p:sp>
    </p:spTree>
    <p:extLst>
      <p:ext uri="{BB962C8B-B14F-4D97-AF65-F5344CB8AC3E}">
        <p14:creationId xmlns:p14="http://schemas.microsoft.com/office/powerpoint/2010/main" val="1553091329"/>
      </p:ext>
    </p:extLst>
  </p:cSld>
  <p:clrMapOvr>
    <a:masterClrMapping/>
  </p:clrMapOvr>
</p:sld>
</file>

<file path=ppt/theme/theme1.xml><?xml version="1.0" encoding="utf-8"?>
<a:theme xmlns:a="http://schemas.openxmlformats.org/drawingml/2006/main" name="Modèle par défaut">
  <a:themeElements>
    <a:clrScheme name="Gouvernement luxembourgeois">
      <a:dk1>
        <a:srgbClr val="FF0000"/>
      </a:dk1>
      <a:lt1>
        <a:srgbClr val="FFFFFF"/>
      </a:lt1>
      <a:dk2>
        <a:srgbClr val="80808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ouvernement luxembourgeois">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820</Words>
  <Application>Microsoft Office PowerPoint</Application>
  <PresentationFormat>Widescreen</PresentationFormat>
  <Paragraphs>60</Paragraphs>
  <Slides>13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Wingdings</vt:lpstr>
      <vt:lpstr>Modèle par défaut</vt:lpstr>
      <vt:lpstr>Conception personnalisée</vt:lpstr>
      <vt:lpstr>Couverture Universelle des Soins de Santé</vt:lpstr>
      <vt:lpstr>Contexte</vt:lpstr>
      <vt:lpstr>Contexte</vt:lpstr>
      <vt:lpstr>Prémisses</vt:lpstr>
      <vt:lpstr>Principes</vt:lpstr>
      <vt:lpstr>La Couverture Universelle des Soins de Santé</vt:lpstr>
      <vt:lpstr>La Couverture Universelle des Soins de Santé</vt:lpstr>
      <vt:lpstr>La Couverture Universelle des Soins de Santé (suivi)</vt:lpstr>
      <vt:lpstr>La Couverture Universelle des Soins de Santé (suivi)</vt:lpstr>
      <vt:lpstr>Prochaines étapes</vt:lpstr>
      <vt:lpstr>Prochaines étapes (suivi)</vt:lpstr>
      <vt:lpstr>Prochaines étapes (suivi)</vt:lpstr>
      <vt:lpstr>Couverture Universelle des Soins de Santé</vt:lpstr>
    </vt:vector>
  </TitlesOfParts>
  <Company>CIE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Administrator</dc:creator>
  <cp:lastModifiedBy>Abilio FERNANDES</cp:lastModifiedBy>
  <cp:revision>508</cp:revision>
  <cp:lastPrinted>2019-11-13T08:59:34Z</cp:lastPrinted>
  <dcterms:created xsi:type="dcterms:W3CDTF">2014-02-06T11:46:14Z</dcterms:created>
  <dcterms:modified xsi:type="dcterms:W3CDTF">2021-10-26T11:48:23Z</dcterms:modified>
</cp:coreProperties>
</file>