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300" r:id="rId4"/>
    <p:sldId id="302" r:id="rId5"/>
    <p:sldId id="303" r:id="rId6"/>
    <p:sldId id="304" r:id="rId7"/>
    <p:sldId id="301" r:id="rId8"/>
    <p:sldId id="278"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Schmit" initials="JS" lastIdx="1" clrIdx="0">
    <p:extLst>
      <p:ext uri="{19B8F6BF-5375-455C-9EA6-DF929625EA0E}">
        <p15:presenceInfo xmlns:p15="http://schemas.microsoft.com/office/powerpoint/2012/main" userId="S-1-5-21-3210268068-3955779823-4248853682-648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89" autoAdjust="0"/>
    <p:restoredTop sz="94660"/>
  </p:normalViewPr>
  <p:slideViewPr>
    <p:cSldViewPr snapToGrid="0">
      <p:cViewPr varScale="1">
        <p:scale>
          <a:sx n="73" d="100"/>
          <a:sy n="73" d="100"/>
        </p:scale>
        <p:origin x="208" y="8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76810D6-3BC8-466E-BEC6-51D7A0A98CA8}" type="datetimeFigureOut">
              <a:rPr lang="en-US" smtClean="0"/>
              <a:t>3/29/22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1032641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6810D6-3BC8-466E-BEC6-51D7A0A98CA8}" type="datetimeFigureOut">
              <a:rPr lang="en-US" smtClean="0"/>
              <a:t>3/29/22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2994971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6810D6-3BC8-466E-BEC6-51D7A0A98CA8}" type="datetimeFigureOut">
              <a:rPr lang="en-US" smtClean="0"/>
              <a:t>3/29/22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596738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6810D6-3BC8-466E-BEC6-51D7A0A98CA8}" type="datetimeFigureOut">
              <a:rPr lang="en-US" smtClean="0"/>
              <a:t>3/29/22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3158385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6810D6-3BC8-466E-BEC6-51D7A0A98CA8}" type="datetimeFigureOut">
              <a:rPr lang="en-US" smtClean="0"/>
              <a:t>3/29/22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1663911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6810D6-3BC8-466E-BEC6-51D7A0A98CA8}" type="datetimeFigureOut">
              <a:rPr lang="en-US" smtClean="0"/>
              <a:t>3/29/22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2180596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6810D6-3BC8-466E-BEC6-51D7A0A98CA8}" type="datetimeFigureOut">
              <a:rPr lang="en-US" smtClean="0"/>
              <a:t>3/29/22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3536205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6810D6-3BC8-466E-BEC6-51D7A0A98CA8}" type="datetimeFigureOut">
              <a:rPr lang="en-US" smtClean="0"/>
              <a:t>3/29/22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1302464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6810D6-3BC8-466E-BEC6-51D7A0A98CA8}" type="datetimeFigureOut">
              <a:rPr lang="en-US" smtClean="0"/>
              <a:t>3/29/22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289322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76810D6-3BC8-466E-BEC6-51D7A0A98CA8}" type="datetimeFigureOut">
              <a:rPr lang="en-US" smtClean="0"/>
              <a:t>3/29/22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1197418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76810D6-3BC8-466E-BEC6-51D7A0A98CA8}" type="datetimeFigureOut">
              <a:rPr lang="en-US" smtClean="0"/>
              <a:t>3/29/22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382E3-3DA0-4F6C-9D1C-D2D72CD21A46}" type="slidenum">
              <a:rPr lang="en-US" smtClean="0"/>
              <a:t>‹N°›</a:t>
            </a:fld>
            <a:endParaRPr lang="en-US"/>
          </a:p>
        </p:txBody>
      </p:sp>
    </p:spTree>
    <p:extLst>
      <p:ext uri="{BB962C8B-B14F-4D97-AF65-F5344CB8AC3E}">
        <p14:creationId xmlns:p14="http://schemas.microsoft.com/office/powerpoint/2010/main" val="1949731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6810D6-3BC8-466E-BEC6-51D7A0A98CA8}" type="datetimeFigureOut">
              <a:rPr lang="en-US" smtClean="0"/>
              <a:t>3/29/22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382E3-3DA0-4F6C-9D1C-D2D72CD21A46}" type="slidenum">
              <a:rPr lang="en-US" smtClean="0"/>
              <a:t>‹N°›</a:t>
            </a:fld>
            <a:endParaRPr lang="en-US"/>
          </a:p>
        </p:txBody>
      </p:sp>
    </p:spTree>
    <p:extLst>
      <p:ext uri="{BB962C8B-B14F-4D97-AF65-F5344CB8AC3E}">
        <p14:creationId xmlns:p14="http://schemas.microsoft.com/office/powerpoint/2010/main" val="404575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Immigration.desk@mae.etat.l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65739" y="730682"/>
            <a:ext cx="3305175" cy="4657725"/>
          </a:xfrm>
          <a:prstGeom prst="rect">
            <a:avLst/>
          </a:prstGeom>
        </p:spPr>
      </p:pic>
      <p:sp>
        <p:nvSpPr>
          <p:cNvPr id="2" name="Title 1"/>
          <p:cNvSpPr>
            <a:spLocks noGrp="1"/>
          </p:cNvSpPr>
          <p:nvPr>
            <p:ph type="ctrTitle"/>
          </p:nvPr>
        </p:nvSpPr>
        <p:spPr/>
        <p:txBody>
          <a:bodyPr>
            <a:normAutofit fontScale="90000"/>
          </a:bodyPr>
          <a:lstStyle/>
          <a:p>
            <a:br>
              <a:rPr lang="en-US" dirty="0">
                <a:solidFill>
                  <a:srgbClr val="FF0000"/>
                </a:solidFill>
              </a:rPr>
            </a:br>
            <a:br>
              <a:rPr lang="en-US" dirty="0">
                <a:solidFill>
                  <a:srgbClr val="FF0000"/>
                </a:solidFill>
              </a:rPr>
            </a:br>
            <a:br>
              <a:rPr lang="en-US" dirty="0">
                <a:solidFill>
                  <a:srgbClr val="FF0000"/>
                </a:solidFill>
              </a:rPr>
            </a:br>
            <a:br>
              <a:rPr lang="en-US" dirty="0">
                <a:solidFill>
                  <a:srgbClr val="FF0000"/>
                </a:solidFill>
              </a:rPr>
            </a:br>
            <a:br>
              <a:rPr lang="en-US" dirty="0">
                <a:solidFill>
                  <a:srgbClr val="FF0000"/>
                </a:solidFill>
              </a:rPr>
            </a:br>
            <a:br>
              <a:rPr lang="en-US" dirty="0">
                <a:solidFill>
                  <a:srgbClr val="FF0000"/>
                </a:solidFill>
              </a:rPr>
            </a:br>
            <a:br>
              <a:rPr lang="en-US" dirty="0">
                <a:solidFill>
                  <a:srgbClr val="FF0000"/>
                </a:solidFill>
              </a:rPr>
            </a:br>
            <a:br>
              <a:rPr lang="en-US" dirty="0">
                <a:solidFill>
                  <a:srgbClr val="FF0000"/>
                </a:solidFill>
              </a:rPr>
            </a:br>
            <a:r>
              <a:rPr lang="en-US" dirty="0">
                <a:solidFill>
                  <a:srgbClr val="FF0000"/>
                </a:solidFill>
              </a:rPr>
              <a:t>La protection </a:t>
            </a:r>
            <a:r>
              <a:rPr lang="en-US" dirty="0" err="1">
                <a:solidFill>
                  <a:srgbClr val="FF0000"/>
                </a:solidFill>
              </a:rPr>
              <a:t>temporaire</a:t>
            </a:r>
            <a:r>
              <a:rPr lang="en-US" dirty="0">
                <a:solidFill>
                  <a:srgbClr val="FF0000"/>
                </a:solidFill>
              </a:rPr>
              <a:t> au Luxembourg </a:t>
            </a:r>
          </a:p>
        </p:txBody>
      </p:sp>
      <p:sp>
        <p:nvSpPr>
          <p:cNvPr id="3" name="Subtitle 2"/>
          <p:cNvSpPr>
            <a:spLocks noGrp="1"/>
          </p:cNvSpPr>
          <p:nvPr>
            <p:ph type="subTitle" idx="1"/>
          </p:nvPr>
        </p:nvSpPr>
        <p:spPr/>
        <p:txBody>
          <a:bodyPr>
            <a:normAutofit/>
          </a:bodyPr>
          <a:lstStyle/>
          <a:p>
            <a:r>
              <a:rPr lang="fr-LU" altLang="fr-FR" sz="3200" b="1" dirty="0"/>
              <a:t>Ministère des Affaires étrangères et européennes</a:t>
            </a:r>
          </a:p>
          <a:p>
            <a:r>
              <a:rPr lang="fr-LU" altLang="fr-FR" sz="3200" b="1" dirty="0"/>
              <a:t>Direction de l’immigration</a:t>
            </a:r>
          </a:p>
          <a:p>
            <a:r>
              <a:rPr lang="en-US" sz="1800" b="1" dirty="0"/>
              <a:t>Danitza Greffrath </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1989" y="5598476"/>
            <a:ext cx="2499577" cy="8535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261782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468" y="570224"/>
            <a:ext cx="10515600" cy="1325563"/>
          </a:xfrm>
        </p:spPr>
        <p:txBody>
          <a:bodyPr/>
          <a:lstStyle/>
          <a:p>
            <a:pPr algn="ctr"/>
            <a:r>
              <a:rPr lang="en-US" b="1" dirty="0">
                <a:solidFill>
                  <a:srgbClr val="00B0F0"/>
                </a:solidFill>
                <a:effectLst>
                  <a:outerShdw blurRad="38100" dist="38100" dir="2700000" algn="tl">
                    <a:srgbClr val="000000">
                      <a:alpha val="43137"/>
                    </a:srgbClr>
                  </a:outerShdw>
                </a:effectLst>
              </a:rPr>
              <a:t>Base </a:t>
            </a:r>
            <a:r>
              <a:rPr lang="en-US" b="1" dirty="0" err="1">
                <a:solidFill>
                  <a:srgbClr val="00B0F0"/>
                </a:solidFill>
                <a:effectLst>
                  <a:outerShdw blurRad="38100" dist="38100" dir="2700000" algn="tl">
                    <a:srgbClr val="000000">
                      <a:alpha val="43137"/>
                    </a:srgbClr>
                  </a:outerShdw>
                </a:effectLst>
              </a:rPr>
              <a:t>légale</a:t>
            </a:r>
            <a:r>
              <a:rPr lang="en-US" b="1" dirty="0">
                <a:solidFill>
                  <a:srgbClr val="00B0F0"/>
                </a:solidFill>
                <a:effectLst>
                  <a:outerShdw blurRad="38100" dist="38100" dir="2700000" algn="tl">
                    <a:srgbClr val="000000">
                      <a:alpha val="43137"/>
                    </a:srgbClr>
                  </a:outerShdw>
                </a:effectLst>
              </a:rPr>
              <a:t> </a:t>
            </a:r>
            <a:r>
              <a:rPr lang="en-US" b="1" dirty="0" err="1">
                <a:solidFill>
                  <a:srgbClr val="00B0F0"/>
                </a:solidFill>
                <a:effectLst>
                  <a:outerShdw blurRad="38100" dist="38100" dir="2700000" algn="tl">
                    <a:srgbClr val="000000">
                      <a:alpha val="43137"/>
                    </a:srgbClr>
                  </a:outerShdw>
                </a:effectLst>
              </a:rPr>
              <a:t>en</a:t>
            </a:r>
            <a:r>
              <a:rPr lang="en-US" b="1" dirty="0">
                <a:solidFill>
                  <a:srgbClr val="00B0F0"/>
                </a:solidFill>
                <a:effectLst>
                  <a:outerShdw blurRad="38100" dist="38100" dir="2700000" algn="tl">
                    <a:srgbClr val="000000">
                      <a:alpha val="43137"/>
                    </a:srgbClr>
                  </a:outerShdw>
                </a:effectLst>
              </a:rPr>
              <a:t> </a:t>
            </a:r>
            <a:r>
              <a:rPr lang="en-US" b="1" dirty="0" err="1">
                <a:solidFill>
                  <a:srgbClr val="00B0F0"/>
                </a:solidFill>
                <a:effectLst>
                  <a:outerShdw blurRad="38100" dist="38100" dir="2700000" algn="tl">
                    <a:srgbClr val="000000">
                      <a:alpha val="43137"/>
                    </a:srgbClr>
                  </a:outerShdw>
                </a:effectLst>
              </a:rPr>
              <a:t>matière</a:t>
            </a:r>
            <a:r>
              <a:rPr lang="en-US" b="1" dirty="0">
                <a:solidFill>
                  <a:srgbClr val="00B0F0"/>
                </a:solidFill>
                <a:effectLst>
                  <a:outerShdw blurRad="38100" dist="38100" dir="2700000" algn="tl">
                    <a:srgbClr val="000000">
                      <a:alpha val="43137"/>
                    </a:srgbClr>
                  </a:outerShdw>
                </a:effectLst>
              </a:rPr>
              <a:t> de protection </a:t>
            </a:r>
            <a:r>
              <a:rPr lang="en-US" b="1" dirty="0" err="1">
                <a:solidFill>
                  <a:srgbClr val="00B0F0"/>
                </a:solidFill>
                <a:effectLst>
                  <a:outerShdw blurRad="38100" dist="38100" dir="2700000" algn="tl">
                    <a:srgbClr val="000000">
                      <a:alpha val="43137"/>
                    </a:srgbClr>
                  </a:outerShdw>
                </a:effectLst>
              </a:rPr>
              <a:t>temporaire</a:t>
            </a:r>
            <a:r>
              <a:rPr lang="en-US" b="1" dirty="0">
                <a:solidFill>
                  <a:srgbClr val="00B0F0"/>
                </a:solidFill>
                <a:effectLst>
                  <a:outerShdw blurRad="38100" dist="38100" dir="2700000" algn="tl">
                    <a:srgbClr val="000000">
                      <a:alpha val="43137"/>
                    </a:srgbClr>
                  </a:outerShdw>
                </a:effectLst>
              </a:rPr>
              <a:t> </a:t>
            </a:r>
          </a:p>
        </p:txBody>
      </p:sp>
      <p:sp>
        <p:nvSpPr>
          <p:cNvPr id="3" name="Content Placeholder 2"/>
          <p:cNvSpPr>
            <a:spLocks noGrp="1"/>
          </p:cNvSpPr>
          <p:nvPr>
            <p:ph idx="1"/>
          </p:nvPr>
        </p:nvSpPr>
        <p:spPr>
          <a:xfrm>
            <a:off x="838200" y="1895786"/>
            <a:ext cx="10515600" cy="4428813"/>
          </a:xfrm>
        </p:spPr>
        <p:txBody>
          <a:bodyPr>
            <a:noAutofit/>
          </a:bodyPr>
          <a:lstStyle/>
          <a:p>
            <a:pPr lvl="0" algn="just">
              <a:lnSpc>
                <a:spcPct val="100000"/>
              </a:lnSpc>
              <a:spcBef>
                <a:spcPts val="0"/>
              </a:spcBef>
              <a:buFont typeface="Wingdings" panose="05000000000000000000" pitchFamily="2" charset="2"/>
              <a:buChar char="v"/>
            </a:pPr>
            <a:endParaRPr lang="fr-FR" sz="2000" dirty="0">
              <a:solidFill>
                <a:prstClr val="black"/>
              </a:solidFill>
            </a:endParaRPr>
          </a:p>
          <a:p>
            <a:pPr marL="0" lvl="0" indent="0" algn="just">
              <a:lnSpc>
                <a:spcPct val="100000"/>
              </a:lnSpc>
              <a:spcBef>
                <a:spcPts val="0"/>
              </a:spcBef>
              <a:buNone/>
            </a:pPr>
            <a:endParaRPr lang="fr-FR" sz="2000" dirty="0">
              <a:solidFill>
                <a:prstClr val="black"/>
              </a:solidFill>
            </a:endParaRPr>
          </a:p>
          <a:p>
            <a:pPr algn="just">
              <a:lnSpc>
                <a:spcPct val="100000"/>
              </a:lnSpc>
              <a:spcBef>
                <a:spcPts val="0"/>
              </a:spcBef>
              <a:buFont typeface="Wingdings" panose="05000000000000000000" pitchFamily="2" charset="2"/>
              <a:buChar char="v"/>
            </a:pPr>
            <a:r>
              <a:rPr lang="fr-FR" sz="2000" dirty="0">
                <a:solidFill>
                  <a:prstClr val="black"/>
                </a:solidFill>
              </a:rPr>
              <a:t> La loi modifiée du 18 décembre 2015 relative à la protection internationale et à la protection temporaire </a:t>
            </a:r>
          </a:p>
          <a:p>
            <a:pPr marL="0" indent="0" algn="just">
              <a:lnSpc>
                <a:spcPct val="100000"/>
              </a:lnSpc>
              <a:spcBef>
                <a:spcPts val="0"/>
              </a:spcBef>
              <a:buNone/>
            </a:pPr>
            <a:endParaRPr lang="fr-FR" sz="2000" dirty="0">
              <a:solidFill>
                <a:prstClr val="black"/>
              </a:solidFill>
            </a:endParaRPr>
          </a:p>
          <a:p>
            <a:pPr marL="0" lvl="0" indent="0" algn="just">
              <a:lnSpc>
                <a:spcPct val="100000"/>
              </a:lnSpc>
              <a:spcBef>
                <a:spcPts val="0"/>
              </a:spcBef>
              <a:buNone/>
            </a:pPr>
            <a:r>
              <a:rPr lang="fr-FR" sz="2000" dirty="0">
                <a:solidFill>
                  <a:prstClr val="black"/>
                </a:solidFill>
              </a:rPr>
              <a:t>     et plus particulièrement les articles 67 et suivants de cette loi. </a:t>
            </a:r>
          </a:p>
          <a:p>
            <a:pPr marL="0" lvl="0" indent="0" algn="just">
              <a:lnSpc>
                <a:spcPct val="100000"/>
              </a:lnSpc>
              <a:spcBef>
                <a:spcPts val="0"/>
              </a:spcBef>
              <a:buNone/>
            </a:pPr>
            <a:endParaRPr lang="fr-FR" sz="2000" dirty="0">
              <a:solidFill>
                <a:prstClr val="black"/>
              </a:solidFill>
            </a:endParaRPr>
          </a:p>
          <a:p>
            <a:pPr lvl="0" algn="just">
              <a:lnSpc>
                <a:spcPct val="100000"/>
              </a:lnSpc>
              <a:spcBef>
                <a:spcPts val="0"/>
              </a:spcBef>
              <a:buFont typeface="Wingdings" panose="05000000000000000000" pitchFamily="2" charset="2"/>
              <a:buChar char="v"/>
            </a:pPr>
            <a:r>
              <a:rPr lang="fr-FR" sz="2000" dirty="0">
                <a:solidFill>
                  <a:prstClr val="black"/>
                </a:solidFill>
              </a:rPr>
              <a:t> Cette loi transpose notamment la directive 2001/55 </a:t>
            </a:r>
            <a:r>
              <a:rPr lang="fr-FR" sz="2000" dirty="0"/>
              <a:t>du Conseil du 20 juillet 2001</a:t>
            </a:r>
            <a:r>
              <a:rPr lang="fr-FR" sz="2000" dirty="0">
                <a:solidFill>
                  <a:prstClr val="black"/>
                </a:solidFill>
              </a:rPr>
              <a:t> </a:t>
            </a:r>
            <a:r>
              <a:rPr lang="fr-FR" sz="2000" dirty="0"/>
              <a:t>relative à des normes minimales pour l'octroi d'une protection temporaire en cas d'afflux massif de personnes déplacées et à des mesures tendant à assurer un équilibre entre les efforts consentis par les États membres pour accueillir ces personnes et supporter les conséquences de cet accueil</a:t>
            </a:r>
            <a:endParaRPr lang="fr-FR" sz="2000" dirty="0">
              <a:solidFill>
                <a:prstClr val="black"/>
              </a:solidFill>
            </a:endParaRPr>
          </a:p>
        </p:txBody>
      </p:sp>
    </p:spTree>
    <p:extLst>
      <p:ext uri="{BB962C8B-B14F-4D97-AF65-F5344CB8AC3E}">
        <p14:creationId xmlns:p14="http://schemas.microsoft.com/office/powerpoint/2010/main" val="175378891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b="1" dirty="0">
                <a:solidFill>
                  <a:srgbClr val="00B0F0"/>
                </a:solidFill>
                <a:effectLst>
                  <a:outerShdw blurRad="38100" dist="38100" dir="2700000" algn="tl">
                    <a:srgbClr val="000000">
                      <a:alpha val="43137"/>
                    </a:srgbClr>
                  </a:outerShdw>
                </a:effectLst>
              </a:rPr>
              <a:t>Décision cadre du Conseil </a:t>
            </a:r>
            <a:endParaRPr lang="fr-FR" dirty="0"/>
          </a:p>
        </p:txBody>
      </p:sp>
      <p:sp>
        <p:nvSpPr>
          <p:cNvPr id="3" name="Content Placeholder 2"/>
          <p:cNvSpPr>
            <a:spLocks noGrp="1"/>
          </p:cNvSpPr>
          <p:nvPr>
            <p:ph idx="1"/>
          </p:nvPr>
        </p:nvSpPr>
        <p:spPr/>
        <p:txBody>
          <a:bodyPr>
            <a:normAutofit/>
          </a:bodyPr>
          <a:lstStyle/>
          <a:p>
            <a:pPr marL="0" indent="0" algn="ctr">
              <a:buNone/>
            </a:pPr>
            <a:endParaRPr lang="fr-FR" sz="2000" dirty="0"/>
          </a:p>
          <a:p>
            <a:pPr marL="0" indent="0" algn="ctr">
              <a:buNone/>
            </a:pPr>
            <a:endParaRPr lang="fr-FR" sz="2000" dirty="0"/>
          </a:p>
          <a:p>
            <a:pPr marL="0" indent="0" algn="ctr">
              <a:buNone/>
            </a:pPr>
            <a:endParaRPr lang="fr-FR" sz="2000" dirty="0"/>
          </a:p>
          <a:p>
            <a:pPr marL="0" indent="0" algn="ctr">
              <a:buNone/>
            </a:pPr>
            <a:r>
              <a:rPr lang="fr-FR" sz="2000" dirty="0"/>
              <a:t>Décision d’exécution 2022/382 du Conseil du 4 mars 2022 constatant l’existence d’un afflux massif de personnes déplacées en provenance d’Ukraine, au sens de l’article 5 de la direction 2001/557CE et ayant pour effet d’introduire une protection temporaire </a:t>
            </a:r>
          </a:p>
        </p:txBody>
      </p:sp>
    </p:spTree>
    <p:extLst>
      <p:ext uri="{BB962C8B-B14F-4D97-AF65-F5344CB8AC3E}">
        <p14:creationId xmlns:p14="http://schemas.microsoft.com/office/powerpoint/2010/main" val="1567645651"/>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b="1" dirty="0">
                <a:solidFill>
                  <a:srgbClr val="00B0F0"/>
                </a:solidFill>
                <a:effectLst>
                  <a:outerShdw blurRad="38100" dist="38100" dir="2700000" algn="tl">
                    <a:srgbClr val="000000">
                      <a:alpha val="43137"/>
                    </a:srgbClr>
                  </a:outerShdw>
                </a:effectLst>
              </a:rPr>
              <a:t>Guichet unique  </a:t>
            </a:r>
            <a:endParaRPr lang="fr-FR"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v"/>
            </a:pPr>
            <a:r>
              <a:rPr lang="fr-FR" sz="2000" dirty="0"/>
              <a:t>A partir du mercredi 30 mars 2022, les demandes en obtention d’une protection temporaire seront traitées au sein du Guichet unique enregistrement – Ukraine. </a:t>
            </a:r>
          </a:p>
          <a:p>
            <a:pPr algn="just">
              <a:buFont typeface="Wingdings" panose="05000000000000000000" pitchFamily="2" charset="2"/>
              <a:buChar char="v"/>
            </a:pPr>
            <a:r>
              <a:rPr lang="fr-FR" sz="2000" dirty="0"/>
              <a:t>La finalité du Guichet unique est de réunir dans un seul bâtiment les principaux acteurs amenés à intervenir dans la procédure. </a:t>
            </a:r>
          </a:p>
          <a:p>
            <a:pPr algn="just">
              <a:buFont typeface="Wingdings" panose="05000000000000000000" pitchFamily="2" charset="2"/>
              <a:buChar char="v"/>
            </a:pPr>
            <a:r>
              <a:rPr lang="fr-FR" sz="2000" dirty="0"/>
              <a:t>Seront ainsi présents: la Direction de l’immigration, l’Office national de l’Accueil, le Ministère de la Santé, le Ministère de l’Education nationale, de l’Enfance et de la Jeunesse. </a:t>
            </a:r>
          </a:p>
          <a:p>
            <a:pPr algn="just">
              <a:buFont typeface="Wingdings" panose="05000000000000000000" pitchFamily="2" charset="2"/>
              <a:buChar char="v"/>
            </a:pPr>
            <a:endParaRPr lang="fr-FR" sz="2000" dirty="0"/>
          </a:p>
          <a:p>
            <a:pPr marL="0" indent="0" algn="just">
              <a:buNone/>
            </a:pPr>
            <a:endParaRPr lang="fr-FR" sz="2000" dirty="0"/>
          </a:p>
          <a:p>
            <a:pPr algn="just">
              <a:buFont typeface="Wingdings" panose="05000000000000000000" pitchFamily="2" charset="2"/>
              <a:buChar char="v"/>
            </a:pPr>
            <a:r>
              <a:rPr lang="fr-FR" sz="2000" dirty="0"/>
              <a:t>Toute personne, ayant fui l’Ukraine et qui a fait parvenir un formulaire de pré enregistrement à la Direction de l’immigration sera convoquée à se présenter sur rendez-vous au Guichet unique. </a:t>
            </a:r>
          </a:p>
        </p:txBody>
      </p:sp>
      <p:cxnSp>
        <p:nvCxnSpPr>
          <p:cNvPr id="5" name="Straight Connector 4"/>
          <p:cNvCxnSpPr/>
          <p:nvPr/>
        </p:nvCxnSpPr>
        <p:spPr>
          <a:xfrm>
            <a:off x="4132385" y="4273062"/>
            <a:ext cx="416755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204180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b="1" dirty="0">
                <a:solidFill>
                  <a:srgbClr val="00B0F0"/>
                </a:solidFill>
                <a:effectLst>
                  <a:outerShdw blurRad="38100" dist="38100" dir="2700000" algn="tl">
                    <a:srgbClr val="000000">
                      <a:alpha val="43137"/>
                    </a:srgbClr>
                  </a:outerShdw>
                </a:effectLst>
              </a:rPr>
              <a:t>Personnes auxquelles s’applique </a:t>
            </a:r>
            <a:br>
              <a:rPr lang="fr-FR" b="1" dirty="0">
                <a:solidFill>
                  <a:srgbClr val="00B0F0"/>
                </a:solidFill>
                <a:effectLst>
                  <a:outerShdw blurRad="38100" dist="38100" dir="2700000" algn="tl">
                    <a:srgbClr val="000000">
                      <a:alpha val="43137"/>
                    </a:srgbClr>
                  </a:outerShdw>
                </a:effectLst>
              </a:rPr>
            </a:br>
            <a:r>
              <a:rPr lang="fr-FR" b="1" dirty="0">
                <a:solidFill>
                  <a:srgbClr val="00B0F0"/>
                </a:solidFill>
                <a:effectLst>
                  <a:outerShdw blurRad="38100" dist="38100" dir="2700000" algn="tl">
                    <a:srgbClr val="000000">
                      <a:alpha val="43137"/>
                    </a:srgbClr>
                  </a:outerShdw>
                </a:effectLst>
              </a:rPr>
              <a:t>la protection temporaire   </a:t>
            </a:r>
            <a:endParaRPr lang="fr-FR" dirty="0"/>
          </a:p>
        </p:txBody>
      </p:sp>
      <p:sp>
        <p:nvSpPr>
          <p:cNvPr id="3" name="Content Placeholder 2"/>
          <p:cNvSpPr>
            <a:spLocks noGrp="1"/>
          </p:cNvSpPr>
          <p:nvPr>
            <p:ph idx="1"/>
          </p:nvPr>
        </p:nvSpPr>
        <p:spPr/>
        <p:txBody>
          <a:bodyPr>
            <a:normAutofit fontScale="85000" lnSpcReduction="20000"/>
          </a:bodyPr>
          <a:lstStyle/>
          <a:p>
            <a:pPr algn="just">
              <a:buFont typeface="Wingdings" panose="05000000000000000000" pitchFamily="2" charset="2"/>
              <a:buChar char="v"/>
            </a:pPr>
            <a:r>
              <a:rPr lang="fr-FR" sz="2000" dirty="0"/>
              <a:t> Les ressortissants ukrainiens résidant en Ukraine avant le 24 février 2022 ainsi que leurs membre de famille; </a:t>
            </a:r>
          </a:p>
          <a:p>
            <a:pPr algn="just">
              <a:buFont typeface="Wingdings" panose="05000000000000000000" pitchFamily="2" charset="2"/>
              <a:buChar char="v"/>
            </a:pPr>
            <a:r>
              <a:rPr lang="fr-FR" sz="2000" dirty="0"/>
              <a:t>Les apatrides et ressortissants de pays tiers autres que l’Ukraine qui ont bénéficié d’une protection internationale ou d’une protection nationale équivalente en Ukraine avant le 24 février 2022 ainsi que les membres de leur famille;</a:t>
            </a:r>
          </a:p>
          <a:p>
            <a:pPr algn="just">
              <a:buFont typeface="Wingdings" panose="05000000000000000000" pitchFamily="2" charset="2"/>
              <a:buChar char="v"/>
            </a:pPr>
            <a:r>
              <a:rPr lang="fr-FR" sz="2000" dirty="0"/>
              <a:t> Les ressortissants de pays tiers qui peuvent établir qu’ils étaient en séjour régulier en Ukraine avant le 24 février 2022 sur la base d’un titre de séjour permanent en cours de validité et qui ne sont pas en mesure de rentrer dans leur pays d’origine dans des conditions sûres et durables. </a:t>
            </a:r>
          </a:p>
          <a:p>
            <a:pPr marL="0" indent="0" algn="just">
              <a:buNone/>
            </a:pPr>
            <a:endParaRPr lang="fr-FR" sz="2000" dirty="0"/>
          </a:p>
          <a:p>
            <a:pPr marL="0" indent="0" algn="just">
              <a:buNone/>
            </a:pPr>
            <a:r>
              <a:rPr lang="fr-FR" sz="2000" dirty="0"/>
              <a:t>     Le Gouvernement luxembourgeois a pris, en date du 18 mars 2022, la décision d’inclure dans le champ d’application de la protection temporaire les personnes ayant séjourné en Ukraine munies d’un titre de séjour temporaire. </a:t>
            </a:r>
          </a:p>
          <a:p>
            <a:pPr marL="0" indent="0" algn="just">
              <a:buNone/>
            </a:pPr>
            <a:endParaRPr lang="fr-FR" sz="2000" dirty="0"/>
          </a:p>
          <a:p>
            <a:pPr marL="0" indent="0" algn="just">
              <a:buNone/>
            </a:pPr>
            <a:r>
              <a:rPr lang="fr-FR" sz="2000" dirty="0"/>
              <a:t>     Les membres de famille sont: le conjoint ou le partenaire non marié engagé dans une relation stable; les enfants mineurs célibataires; d’autres parents proches qui vivaient au sein de l’unité familiale. </a:t>
            </a:r>
          </a:p>
          <a:p>
            <a:pPr marL="0" indent="0">
              <a:buNone/>
            </a:pPr>
            <a:endParaRPr lang="fr-FR" sz="2000" dirty="0"/>
          </a:p>
          <a:p>
            <a:pPr marL="0" indent="0">
              <a:buNone/>
            </a:pPr>
            <a:r>
              <a:rPr lang="fr-FR" sz="2000" dirty="0"/>
              <a:t>    </a:t>
            </a:r>
          </a:p>
        </p:txBody>
      </p:sp>
    </p:spTree>
    <p:extLst>
      <p:ext uri="{BB962C8B-B14F-4D97-AF65-F5344CB8AC3E}">
        <p14:creationId xmlns:p14="http://schemas.microsoft.com/office/powerpoint/2010/main" val="354970931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b="1" dirty="0">
                <a:solidFill>
                  <a:srgbClr val="00B0F0"/>
                </a:solidFill>
                <a:effectLst>
                  <a:outerShdw blurRad="38100" dist="38100" dir="2700000" algn="tl">
                    <a:srgbClr val="000000">
                      <a:alpha val="43137"/>
                    </a:srgbClr>
                  </a:outerShdw>
                </a:effectLst>
              </a:rPr>
              <a:t>Droits découlant de l’octroi de la protection temporaire </a:t>
            </a:r>
            <a:endParaRPr lang="fr-FR" dirty="0"/>
          </a:p>
        </p:txBody>
      </p:sp>
      <p:sp>
        <p:nvSpPr>
          <p:cNvPr id="3" name="Content Placeholder 2"/>
          <p:cNvSpPr>
            <a:spLocks noGrp="1"/>
          </p:cNvSpPr>
          <p:nvPr>
            <p:ph idx="1"/>
          </p:nvPr>
        </p:nvSpPr>
        <p:spPr/>
        <p:txBody>
          <a:bodyPr>
            <a:normAutofit lnSpcReduction="10000"/>
          </a:bodyPr>
          <a:lstStyle/>
          <a:p>
            <a:pPr marL="0" indent="0" algn="just">
              <a:buNone/>
            </a:pPr>
            <a:endParaRPr lang="fr-FR" sz="2000" dirty="0"/>
          </a:p>
          <a:p>
            <a:pPr algn="just">
              <a:buFont typeface="Wingdings" panose="05000000000000000000" pitchFamily="2" charset="2"/>
              <a:buChar char="v"/>
            </a:pPr>
            <a:endParaRPr lang="fr-FR" sz="2000" dirty="0"/>
          </a:p>
          <a:p>
            <a:pPr algn="just">
              <a:buFont typeface="Wingdings" panose="05000000000000000000" pitchFamily="2" charset="2"/>
              <a:buChar char="v"/>
            </a:pPr>
            <a:r>
              <a:rPr lang="fr-FR" sz="2000" dirty="0"/>
              <a:t>Le bénéficiaire de la protection temporaire se voit remettre une attestation de bénéficiaire de la protection temporaire valable jusqu’au 4 mars 2023; </a:t>
            </a:r>
          </a:p>
          <a:p>
            <a:pPr algn="just">
              <a:buFont typeface="Wingdings" panose="05000000000000000000" pitchFamily="2" charset="2"/>
              <a:buChar char="v"/>
            </a:pPr>
            <a:r>
              <a:rPr lang="fr-FR" sz="2000" dirty="0"/>
              <a:t>Le bénéficiaire de la protection temporaire peut solliciter un regroupement familial; </a:t>
            </a:r>
          </a:p>
          <a:p>
            <a:pPr algn="just">
              <a:buFont typeface="Wingdings" panose="05000000000000000000" pitchFamily="2" charset="2"/>
              <a:buChar char="v"/>
            </a:pPr>
            <a:r>
              <a:rPr lang="fr-FR" sz="2000" dirty="0"/>
              <a:t>Le bénéficiaire de la protection temporaire peut voyager au sein de l’espace Schengen pendant une durée qui ne peut excéder 90 jours; </a:t>
            </a:r>
          </a:p>
          <a:p>
            <a:pPr algn="just">
              <a:buFont typeface="Wingdings" panose="05000000000000000000" pitchFamily="2" charset="2"/>
              <a:buChar char="v"/>
            </a:pPr>
            <a:r>
              <a:rPr lang="fr-FR" sz="2000" dirty="0"/>
              <a:t>Le bénéficiaire de la protection temporaire est en droit de travailler au Luxembourg – accès libre au marché du travail; </a:t>
            </a:r>
          </a:p>
          <a:p>
            <a:pPr algn="just">
              <a:buFont typeface="Wingdings" panose="05000000000000000000" pitchFamily="2" charset="2"/>
              <a:buChar char="v"/>
            </a:pPr>
            <a:r>
              <a:rPr lang="fr-FR" sz="2000" dirty="0"/>
              <a:t>Le bénéficiaire de la protection temporaire bénéficie de certaines aides fournies par l’ONA. </a:t>
            </a:r>
          </a:p>
          <a:p>
            <a:pPr marL="0" indent="0">
              <a:buNone/>
            </a:pPr>
            <a:endParaRPr lang="fr-FR" sz="2000" dirty="0"/>
          </a:p>
          <a:p>
            <a:pPr marL="0" indent="0">
              <a:buNone/>
            </a:pPr>
            <a:r>
              <a:rPr lang="fr-FR" sz="2000" dirty="0"/>
              <a:t>    </a:t>
            </a:r>
          </a:p>
        </p:txBody>
      </p:sp>
    </p:spTree>
    <p:extLst>
      <p:ext uri="{BB962C8B-B14F-4D97-AF65-F5344CB8AC3E}">
        <p14:creationId xmlns:p14="http://schemas.microsoft.com/office/powerpoint/2010/main" val="3186104425"/>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b="1" dirty="0">
                <a:solidFill>
                  <a:srgbClr val="00B0F0"/>
                </a:solidFill>
                <a:effectLst>
                  <a:outerShdw blurRad="38100" dist="38100" dir="2700000" algn="tl">
                    <a:srgbClr val="000000">
                      <a:alpha val="43137"/>
                    </a:srgbClr>
                  </a:outerShdw>
                </a:effectLst>
              </a:rPr>
              <a:t>Contact </a:t>
            </a:r>
            <a:endParaRPr lang="fr-FR" dirty="0"/>
          </a:p>
        </p:txBody>
      </p:sp>
      <p:sp>
        <p:nvSpPr>
          <p:cNvPr id="3" name="Content Placeholder 2"/>
          <p:cNvSpPr>
            <a:spLocks noGrp="1"/>
          </p:cNvSpPr>
          <p:nvPr>
            <p:ph idx="1"/>
          </p:nvPr>
        </p:nvSpPr>
        <p:spPr/>
        <p:txBody>
          <a:bodyPr>
            <a:normAutofit/>
          </a:bodyPr>
          <a:lstStyle/>
          <a:p>
            <a:pPr marL="0" indent="0" algn="ctr">
              <a:buNone/>
            </a:pPr>
            <a:r>
              <a:rPr lang="fr-FR" sz="2000" dirty="0"/>
              <a:t>Guichet unique enregistrement – Ukraine </a:t>
            </a:r>
          </a:p>
          <a:p>
            <a:pPr marL="0" indent="0" algn="ctr">
              <a:buNone/>
            </a:pPr>
            <a:r>
              <a:rPr lang="fr-FR" sz="2000" dirty="0"/>
              <a:t>12-14, avenue Emile Reuter </a:t>
            </a:r>
          </a:p>
          <a:p>
            <a:pPr marL="0" indent="0" algn="ctr">
              <a:buNone/>
            </a:pPr>
            <a:r>
              <a:rPr lang="fr-FR" sz="2000" dirty="0"/>
              <a:t>2420 Luxembourg</a:t>
            </a:r>
          </a:p>
          <a:p>
            <a:pPr marL="0" indent="0" algn="ctr">
              <a:buNone/>
            </a:pPr>
            <a:endParaRPr lang="fr-FR" sz="2000" dirty="0"/>
          </a:p>
          <a:p>
            <a:pPr marL="0" indent="0" algn="ctr">
              <a:buNone/>
            </a:pPr>
            <a:r>
              <a:rPr lang="fr-FR" sz="2000" dirty="0">
                <a:hlinkClick r:id="rId2"/>
              </a:rPr>
              <a:t>Immigration.desk@mae.etat.lu</a:t>
            </a:r>
            <a:r>
              <a:rPr lang="fr-FR" sz="2000" dirty="0"/>
              <a:t> </a:t>
            </a:r>
          </a:p>
          <a:p>
            <a:pPr marL="0" indent="0">
              <a:buNone/>
            </a:pPr>
            <a:endParaRPr lang="fr-FR" sz="2000" dirty="0"/>
          </a:p>
          <a:p>
            <a:pPr marL="0" indent="0" algn="ctr">
              <a:buNone/>
            </a:pPr>
            <a:r>
              <a:rPr lang="fr-FR" sz="2000" dirty="0"/>
              <a:t>Merci de ne vous présenter au guichet que sur rendez-vous</a:t>
            </a:r>
          </a:p>
        </p:txBody>
      </p:sp>
    </p:spTree>
    <p:extLst>
      <p:ext uri="{BB962C8B-B14F-4D97-AF65-F5344CB8AC3E}">
        <p14:creationId xmlns:p14="http://schemas.microsoft.com/office/powerpoint/2010/main" val="591206295"/>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600" y="2430992"/>
            <a:ext cx="10515600" cy="1325563"/>
          </a:xfrm>
        </p:spPr>
        <p:txBody>
          <a:bodyPr>
            <a:normAutofit/>
          </a:bodyPr>
          <a:lstStyle/>
          <a:p>
            <a:pPr algn="ctr"/>
            <a:r>
              <a:rPr lang="en-US" sz="6000" dirty="0">
                <a:solidFill>
                  <a:srgbClr val="00B0F0"/>
                </a:solidFill>
                <a:effectLst>
                  <a:outerShdw blurRad="38100" dist="38100" dir="2700000" algn="tl">
                    <a:srgbClr val="000000">
                      <a:alpha val="43137"/>
                    </a:srgbClr>
                  </a:outerShdw>
                </a:effectLst>
              </a:rPr>
              <a:t>Merci pour </a:t>
            </a:r>
            <a:r>
              <a:rPr lang="en-US" sz="6000" dirty="0" err="1">
                <a:solidFill>
                  <a:srgbClr val="00B0F0"/>
                </a:solidFill>
                <a:effectLst>
                  <a:outerShdw blurRad="38100" dist="38100" dir="2700000" algn="tl">
                    <a:srgbClr val="000000">
                      <a:alpha val="43137"/>
                    </a:srgbClr>
                  </a:outerShdw>
                </a:effectLst>
              </a:rPr>
              <a:t>votre</a:t>
            </a:r>
            <a:r>
              <a:rPr lang="en-US" sz="6000" dirty="0">
                <a:solidFill>
                  <a:srgbClr val="00B0F0"/>
                </a:solidFill>
                <a:effectLst>
                  <a:outerShdw blurRad="38100" dist="38100" dir="2700000" algn="tl">
                    <a:srgbClr val="000000">
                      <a:alpha val="43137"/>
                    </a:srgbClr>
                  </a:outerShdw>
                </a:effectLst>
              </a:rPr>
              <a:t> attention</a:t>
            </a:r>
          </a:p>
        </p:txBody>
      </p:sp>
    </p:spTree>
    <p:extLst>
      <p:ext uri="{BB962C8B-B14F-4D97-AF65-F5344CB8AC3E}">
        <p14:creationId xmlns:p14="http://schemas.microsoft.com/office/powerpoint/2010/main" val="2858308512"/>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606</Words>
  <Application>Microsoft Macintosh PowerPoint</Application>
  <PresentationFormat>Grand écran</PresentationFormat>
  <Paragraphs>53</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Wingdings</vt:lpstr>
      <vt:lpstr>Office Theme</vt:lpstr>
      <vt:lpstr>        La protection temporaire au Luxembourg </vt:lpstr>
      <vt:lpstr>Base légale en matière de protection temporaire </vt:lpstr>
      <vt:lpstr>Décision cadre du Conseil </vt:lpstr>
      <vt:lpstr>Guichet unique  </vt:lpstr>
      <vt:lpstr>Personnes auxquelles s’applique  la protection temporaire   </vt:lpstr>
      <vt:lpstr>Droits découlant de l’octroi de la protection temporaire </vt:lpstr>
      <vt:lpstr>Contact </vt:lpstr>
      <vt:lpstr>Merci pour votre attention</vt:lpstr>
    </vt:vector>
  </TitlesOfParts>
  <Company>CTIE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with Montenegro on Safe Country Concepts</dc:title>
  <dc:creator>Serge Thill</dc:creator>
  <cp:lastModifiedBy>serge kollwelter</cp:lastModifiedBy>
  <cp:revision>120</cp:revision>
  <cp:lastPrinted>2022-03-28T16:01:22Z</cp:lastPrinted>
  <dcterms:created xsi:type="dcterms:W3CDTF">2021-05-24T14:07:38Z</dcterms:created>
  <dcterms:modified xsi:type="dcterms:W3CDTF">2022-03-29T08:17:08Z</dcterms:modified>
</cp:coreProperties>
</file>