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5" r:id="rId2"/>
    <p:sldId id="276" r:id="rId3"/>
    <p:sldId id="314" r:id="rId4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nthia Jaerling" initials="CJ" lastIdx="25" clrIdx="0">
    <p:extLst>
      <p:ext uri="{19B8F6BF-5375-455C-9EA6-DF929625EA0E}">
        <p15:presenceInfo xmlns:p15="http://schemas.microsoft.com/office/powerpoint/2012/main" userId="S-1-5-21-3210268068-3955779823-4248853682-15397" providerId="AD"/>
      </p:ext>
    </p:extLst>
  </p:cmAuthor>
  <p:cmAuthor id="2" name="Marie-Pierre Badet" initials="MB" lastIdx="4" clrIdx="1">
    <p:extLst>
      <p:ext uri="{19B8F6BF-5375-455C-9EA6-DF929625EA0E}">
        <p15:presenceInfo xmlns:p15="http://schemas.microsoft.com/office/powerpoint/2012/main" userId="S-1-5-21-3210268068-3955779823-4248853682-182291" providerId="AD"/>
      </p:ext>
    </p:extLst>
  </p:cmAuthor>
  <p:cmAuthor id="3" name="Pietro Lombardini" initials="PL" lastIdx="8" clrIdx="2">
    <p:extLst>
      <p:ext uri="{19B8F6BF-5375-455C-9EA6-DF929625EA0E}">
        <p15:presenceInfo xmlns:p15="http://schemas.microsoft.com/office/powerpoint/2012/main" userId="S-1-5-21-3210268068-3955779823-4248853682-15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9612" autoAdjust="0"/>
  </p:normalViewPr>
  <p:slideViewPr>
    <p:cSldViewPr>
      <p:cViewPr varScale="1">
        <p:scale>
          <a:sx n="62" d="100"/>
          <a:sy n="62" d="100"/>
        </p:scale>
        <p:origin x="123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29.03.2022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205162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215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1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1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6218" t="2818"/>
          <a:stretch>
            <a:fillRect/>
          </a:stretch>
        </p:blipFill>
        <p:spPr bwMode="auto">
          <a:xfrm>
            <a:off x="323850" y="692150"/>
            <a:ext cx="4046538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89198"/>
            <a:ext cx="4536504" cy="2187674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 smtClean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2276872"/>
            <a:ext cx="4536504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4293096"/>
            <a:ext cx="4392488" cy="2448272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37893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6165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92688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6120680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3950"/>
            <a:ext cx="6192688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4239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8875"/>
            <a:ext cx="64770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61928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38875"/>
            <a:ext cx="64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031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688" y="284163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0" y="620713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Ronnen</a:t>
            </a:r>
            <a:r>
              <a:rPr lang="en-US" dirty="0" smtClean="0"/>
              <a:t> </a:t>
            </a:r>
            <a:r>
              <a:rPr lang="en-US" dirty="0" err="1" smtClean="0"/>
              <a:t>Dësch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30/03/2022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63" y="4766121"/>
            <a:ext cx="4392612" cy="1502470"/>
          </a:xfrm>
        </p:spPr>
      </p:pic>
    </p:spTree>
    <p:extLst>
      <p:ext uri="{BB962C8B-B14F-4D97-AF65-F5344CB8AC3E}">
        <p14:creationId xmlns:p14="http://schemas.microsoft.com/office/powerpoint/2010/main" val="9928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b="1" dirty="0" smtClean="0"/>
              <a:t>Nombre </a:t>
            </a:r>
            <a:r>
              <a:rPr lang="fr-FR" sz="2000" b="1" dirty="0"/>
              <a:t>et profil </a:t>
            </a:r>
            <a:r>
              <a:rPr lang="fr-FR" sz="2000" b="1" dirty="0" smtClean="0"/>
              <a:t>des </a:t>
            </a:r>
            <a:r>
              <a:rPr lang="fr-FR" sz="2000" b="1" dirty="0"/>
              <a:t>personnes </a:t>
            </a:r>
            <a:r>
              <a:rPr lang="fr-FR" sz="2000" b="1" dirty="0" smtClean="0"/>
              <a:t>hébergées, 25.03.22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600528" cy="6121425"/>
          </a:xfrm>
        </p:spPr>
        <p:txBody>
          <a:bodyPr/>
          <a:lstStyle/>
          <a:p>
            <a:pPr marL="0" indent="0">
              <a:buNone/>
            </a:pPr>
            <a:endParaRPr lang="fr-FR" sz="20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1560 personnes hébergées au 29 mars 2022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accent4"/>
                </a:solidFill>
              </a:rPr>
              <a:t>	</a:t>
            </a:r>
            <a:r>
              <a:rPr lang="fr-FR" sz="2000" dirty="0" smtClean="0">
                <a:solidFill>
                  <a:schemeClr val="accent4"/>
                </a:solidFill>
              </a:rPr>
              <a:t>dont 88,5 % de personnes ukrainiennes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accent4"/>
                </a:solidFill>
              </a:rPr>
              <a:t>	</a:t>
            </a:r>
            <a:r>
              <a:rPr lang="fr-FR" sz="2000" dirty="0" smtClean="0">
                <a:solidFill>
                  <a:schemeClr val="accent4"/>
                </a:solidFill>
              </a:rPr>
              <a:t>dont 60,5 % de personnes de sexe féminin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accent4"/>
                </a:solidFill>
              </a:rPr>
              <a:t>	</a:t>
            </a:r>
            <a:r>
              <a:rPr lang="fr-FR" sz="2000" dirty="0" smtClean="0">
                <a:solidFill>
                  <a:schemeClr val="accent4"/>
                </a:solidFill>
              </a:rPr>
              <a:t>et 35,1 % de mineurs</a:t>
            </a:r>
          </a:p>
          <a:p>
            <a:pPr marL="0" indent="0">
              <a:buNone/>
            </a:pPr>
            <a:endParaRPr lang="fr-FR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Primo-Accueil à la SHUK avec une capacité de 200 lits</a:t>
            </a:r>
          </a:p>
          <a:p>
            <a:pPr marL="0" indent="0">
              <a:buNone/>
            </a:pPr>
            <a:endParaRPr lang="fr-FR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17 structures d’hébergement d’urgence activées à travers le pays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1 structure </a:t>
            </a:r>
            <a:r>
              <a:rPr lang="fr-FR" sz="2000" dirty="0">
                <a:solidFill>
                  <a:schemeClr val="accent4"/>
                </a:solidFill>
              </a:rPr>
              <a:t>d’hébergement </a:t>
            </a:r>
            <a:r>
              <a:rPr lang="fr-FR" sz="2000" dirty="0" smtClean="0">
                <a:solidFill>
                  <a:schemeClr val="accent4"/>
                </a:solidFill>
              </a:rPr>
              <a:t>de protection temporaire</a:t>
            </a:r>
          </a:p>
          <a:p>
            <a:pPr marL="0" indent="0">
              <a:buNone/>
            </a:pPr>
            <a:endParaRPr lang="fr-FR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Capacité actuelle de 2245 lits (SHUK inclus) 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4"/>
                </a:solidFill>
              </a:rPr>
              <a:t>Taux d’occupation de près de 79,6 %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77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408712" cy="432048"/>
          </a:xfrm>
        </p:spPr>
        <p:txBody>
          <a:bodyPr/>
          <a:lstStyle/>
          <a:p>
            <a:r>
              <a:rPr lang="fr-FR" sz="2000" b="1"/>
              <a:t>Aides </a:t>
            </a:r>
            <a:r>
              <a:rPr lang="fr-FR" sz="2000" b="1" smtClean="0"/>
              <a:t>matérielles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256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accent4"/>
                </a:solidFill>
              </a:rPr>
              <a:t>Allocation </a:t>
            </a:r>
            <a:r>
              <a:rPr lang="en-US" sz="2000" dirty="0" err="1">
                <a:solidFill>
                  <a:schemeClr val="accent4"/>
                </a:solidFill>
              </a:rPr>
              <a:t>mensuelle</a:t>
            </a:r>
            <a:r>
              <a:rPr lang="en-US" sz="2000" dirty="0">
                <a:solidFill>
                  <a:schemeClr val="accent4"/>
                </a:solidFill>
              </a:rPr>
              <a:t> 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solidFill>
                  <a:schemeClr val="accent4"/>
                </a:solidFill>
              </a:rPr>
              <a:t>Soit fourniture des repas, soit aide </a:t>
            </a:r>
            <a:r>
              <a:rPr lang="fr-FR" sz="2000" dirty="0">
                <a:solidFill>
                  <a:schemeClr val="accent4"/>
                </a:solidFill>
              </a:rPr>
              <a:t>pour l’achat de denrées alimentaires (</a:t>
            </a:r>
            <a:r>
              <a:rPr lang="fr-FR" sz="2000">
                <a:solidFill>
                  <a:schemeClr val="accent4"/>
                </a:solidFill>
              </a:rPr>
              <a:t>mensuelles</a:t>
            </a:r>
            <a:r>
              <a:rPr lang="fr-FR" sz="2000" smtClean="0">
                <a:solidFill>
                  <a:schemeClr val="accent4"/>
                </a:solidFill>
              </a:rPr>
              <a:t>); </a:t>
            </a:r>
            <a:endParaRPr lang="fr-FR" sz="2000" dirty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accent4"/>
                </a:solidFill>
              </a:rPr>
              <a:t>Aide </a:t>
            </a:r>
            <a:r>
              <a:rPr lang="en-US" sz="2000" dirty="0">
                <a:solidFill>
                  <a:schemeClr val="accent4"/>
                </a:solidFill>
              </a:rPr>
              <a:t>pour </a:t>
            </a:r>
            <a:r>
              <a:rPr lang="en-US" sz="2000" dirty="0" err="1">
                <a:solidFill>
                  <a:schemeClr val="accent4"/>
                </a:solidFill>
              </a:rPr>
              <a:t>habillement</a:t>
            </a:r>
            <a:r>
              <a:rPr lang="en-US" sz="2000" dirty="0">
                <a:solidFill>
                  <a:schemeClr val="accent4"/>
                </a:solidFill>
              </a:rPr>
              <a:t> (</a:t>
            </a:r>
            <a:r>
              <a:rPr lang="en-US" sz="2000" dirty="0" err="1">
                <a:solidFill>
                  <a:schemeClr val="accent4"/>
                </a:solidFill>
              </a:rPr>
              <a:t>biannuelle</a:t>
            </a:r>
            <a:r>
              <a:rPr lang="en-US" sz="2000" dirty="0">
                <a:solidFill>
                  <a:schemeClr val="accent4"/>
                </a:solidFill>
              </a:rPr>
              <a:t>) 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solidFill>
                  <a:schemeClr val="accent4"/>
                </a:solidFill>
              </a:rPr>
              <a:t>Aide pour l’achat du </a:t>
            </a:r>
            <a:r>
              <a:rPr lang="fr-FR" sz="2000" dirty="0">
                <a:solidFill>
                  <a:schemeClr val="accent4"/>
                </a:solidFill>
              </a:rPr>
              <a:t>matériel scolaire (annuelle) 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 smtClean="0">
                <a:solidFill>
                  <a:schemeClr val="accent4"/>
                </a:solidFill>
              </a:rPr>
              <a:t>Accès </a:t>
            </a:r>
            <a:r>
              <a:rPr lang="fr-FR" sz="2000" dirty="0">
                <a:solidFill>
                  <a:schemeClr val="accent4"/>
                </a:solidFill>
              </a:rPr>
              <a:t>aux soins médicaux et prise en charge des frais y </a:t>
            </a:r>
            <a:r>
              <a:rPr lang="fr-FR" sz="2000" dirty="0" smtClean="0">
                <a:solidFill>
                  <a:schemeClr val="accent4"/>
                </a:solidFill>
              </a:rPr>
              <a:t>relatifs. </a:t>
            </a:r>
            <a:endParaRPr lang="fr-FR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chemeClr val="accent4"/>
                </a:solidFill>
              </a:rPr>
              <a:t>Les BPT peuvent bénéficier de l’aide sociale </a:t>
            </a:r>
            <a:r>
              <a:rPr lang="fr-FR" sz="1800" dirty="0">
                <a:solidFill>
                  <a:schemeClr val="accent4"/>
                </a:solidFill>
              </a:rPr>
              <a:t>de l’ONA à </a:t>
            </a:r>
            <a:r>
              <a:rPr lang="fr-FR" sz="1800" dirty="0" smtClean="0">
                <a:solidFill>
                  <a:schemeClr val="accent4"/>
                </a:solidFill>
              </a:rPr>
              <a:t>condition de </a:t>
            </a:r>
            <a:r>
              <a:rPr lang="fr-FR" sz="1800" dirty="0">
                <a:solidFill>
                  <a:schemeClr val="accent4"/>
                </a:solidFill>
              </a:rPr>
              <a:t>ne pas disposer de moyens de subsistance suffisants, ni de prise en charge par une personne privée.</a:t>
            </a:r>
          </a:p>
          <a:p>
            <a:pPr marL="0" indent="0">
              <a:buNone/>
            </a:pPr>
            <a:endParaRPr lang="en-US" sz="1800" b="1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0572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Modèle par défaut</vt:lpstr>
      <vt:lpstr>Ronnen Dësch</vt:lpstr>
      <vt:lpstr>Nombre et profil des personnes hébergées, 25.03.22</vt:lpstr>
      <vt:lpstr>Aides matérielles</vt:lpstr>
    </vt:vector>
  </TitlesOfParts>
  <Company>CIE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Rui Fernandes</cp:lastModifiedBy>
  <cp:revision>349</cp:revision>
  <cp:lastPrinted>2016-04-14T12:37:55Z</cp:lastPrinted>
  <dcterms:created xsi:type="dcterms:W3CDTF">2014-02-06T11:46:14Z</dcterms:created>
  <dcterms:modified xsi:type="dcterms:W3CDTF">2022-03-29T10:38:11Z</dcterms:modified>
</cp:coreProperties>
</file>