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 Tarantini" initials="VT" lastIdx="2" clrIdx="0">
    <p:extLst>
      <p:ext uri="{19B8F6BF-5375-455C-9EA6-DF929625EA0E}">
        <p15:presenceInfo xmlns:p15="http://schemas.microsoft.com/office/powerpoint/2012/main" userId="S-1-5-21-3210268068-3955779823-4248853682-185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22" autoAdjust="0"/>
  </p:normalViewPr>
  <p:slideViewPr>
    <p:cSldViewPr>
      <p:cViewPr varScale="1">
        <p:scale>
          <a:sx n="152" d="100"/>
          <a:sy n="152" d="100"/>
        </p:scale>
        <p:origin x="366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30.03.2022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499992" y="66898"/>
            <a:ext cx="4536504" cy="1640756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1707654"/>
            <a:ext cx="4536504" cy="1134126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499992" y="3219822"/>
            <a:ext cx="4392488" cy="1836204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2842022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4624387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6218" t="2818"/>
          <a:stretch>
            <a:fillRect/>
          </a:stretch>
        </p:blipFill>
        <p:spPr bwMode="auto">
          <a:xfrm>
            <a:off x="611560" y="267494"/>
            <a:ext cx="3528392" cy="431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92688" cy="378042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45000"/>
            <a:ext cx="8229600" cy="3697058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7966"/>
            <a:ext cx="647700" cy="378619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247715"/>
            <a:ext cx="7772400" cy="2079017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20680" cy="378042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45000"/>
            <a:ext cx="4038600" cy="36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45000"/>
            <a:ext cx="4038600" cy="36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7966"/>
            <a:ext cx="647700" cy="378619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6916"/>
            <a:ext cx="6120680" cy="378619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20680" cy="378042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805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789553"/>
            <a:ext cx="3008313" cy="38050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2"/>
            <a:ext cx="6192688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78179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6916"/>
            <a:ext cx="6192838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45357"/>
            <a:ext cx="8229600" cy="364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4679156"/>
            <a:ext cx="648000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1" y="465535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9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123478"/>
            <a:ext cx="24844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858986"/>
            <a:ext cx="4536504" cy="1640756"/>
          </a:xfrm>
        </p:spPr>
        <p:txBody>
          <a:bodyPr/>
          <a:lstStyle/>
          <a:p>
            <a:pPr algn="ctr"/>
            <a:r>
              <a:rPr lang="fr-FR" dirty="0" smtClean="0"/>
              <a:t>Plénière spéciale du </a:t>
            </a:r>
            <a:r>
              <a:rPr lang="fr-FR" dirty="0" err="1" smtClean="0"/>
              <a:t>Ronnen</a:t>
            </a:r>
            <a:r>
              <a:rPr lang="fr-FR" dirty="0" smtClean="0"/>
              <a:t> </a:t>
            </a:r>
            <a:r>
              <a:rPr lang="fr-FR" dirty="0" err="1" smtClean="0"/>
              <a:t>Dësch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2373728"/>
            <a:ext cx="4536504" cy="1134126"/>
          </a:xfrm>
        </p:spPr>
        <p:txBody>
          <a:bodyPr/>
          <a:lstStyle/>
          <a:p>
            <a:pPr algn="ctr"/>
            <a:r>
              <a:rPr lang="fr-FR" sz="1400" dirty="0" smtClean="0"/>
              <a:t>30 mars 2022 </a:t>
            </a:r>
            <a:endParaRPr lang="fr-FR" sz="1400" dirty="0"/>
          </a:p>
          <a:p>
            <a:endParaRPr lang="fr-CH" sz="14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4484"/>
            <a:ext cx="3168352" cy="833490"/>
          </a:xfrm>
        </p:spPr>
      </p:pic>
    </p:spTree>
    <p:extLst>
      <p:ext uri="{BB962C8B-B14F-4D97-AF65-F5344CB8AC3E}">
        <p14:creationId xmlns:p14="http://schemas.microsoft.com/office/powerpoint/2010/main" val="31557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ontexte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 algn="just"/>
            <a:r>
              <a:rPr lang="fr-FR" sz="1800" dirty="0"/>
              <a:t>L’afflux de réfugiés ukrainiens a déclenché une vague de solidarité parmi les résidents luxembourgeois</a:t>
            </a:r>
            <a:r>
              <a:rPr lang="fr-FR" sz="1800" dirty="0" smtClean="0"/>
              <a:t>.</a:t>
            </a:r>
          </a:p>
          <a:p>
            <a:pPr algn="just"/>
            <a:r>
              <a:rPr lang="fr-FR" sz="1800" dirty="0"/>
              <a:t>Ensemble avec Caritas Luxembourg et la Croix-Rouge luxembourgeoise, le ministère de la Famille, de l’Intégration et à la Grande Région a mis en place un dispositif de mise en relation des personnes fuyant la guerre en Ukraine avec les résidents </a:t>
            </a:r>
            <a:r>
              <a:rPr lang="fr-FR" sz="1800" dirty="0" smtClean="0"/>
              <a:t>luxembourgeois désireux </a:t>
            </a:r>
            <a:r>
              <a:rPr lang="fr-FR" sz="1800" dirty="0"/>
              <a:t>de leur proposer, gracieusement, un hébergement ou un accueil en famille</a:t>
            </a:r>
            <a:r>
              <a:rPr lang="fr-FR" sz="1800" dirty="0" smtClean="0"/>
              <a:t>.</a:t>
            </a:r>
          </a:p>
          <a:p>
            <a:pPr algn="just"/>
            <a:r>
              <a:rPr lang="fr-FR" sz="1800" dirty="0"/>
              <a:t>L’ASTI, Caritas Luxembourg, et la Croix-Rouge Luxembourgeoise avec le soutien du ministère de la Famille, de l’Intégration et à la Grande Région coordonnent le bénévolat</a:t>
            </a:r>
            <a:endParaRPr lang="fr-FR" sz="1800" dirty="0" smtClean="0">
              <a:solidFill>
                <a:schemeClr val="bg2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sz="18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18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7944" y="4452748"/>
            <a:ext cx="647700" cy="378619"/>
          </a:xfrm>
        </p:spPr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96" y="4321335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r>
              <a:rPr lang="en-US" dirty="0" smtClean="0"/>
              <a:t> </a:t>
            </a:r>
            <a:r>
              <a:rPr lang="en-US" dirty="0" err="1" smtClean="0"/>
              <a:t>familles</a:t>
            </a:r>
            <a:r>
              <a:rPr lang="en-US" dirty="0" smtClean="0"/>
              <a:t> </a:t>
            </a:r>
            <a:r>
              <a:rPr lang="en-US" dirty="0" err="1" smtClean="0"/>
              <a:t>d’accueil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fr-FR" sz="1800" dirty="0"/>
              <a:t>Création d’un formulaire pour centraliser les offres d’hébergement émanant de personnes </a:t>
            </a:r>
            <a:r>
              <a:rPr lang="fr-FR" sz="1800" dirty="0" smtClean="0"/>
              <a:t>privées</a:t>
            </a:r>
          </a:p>
          <a:p>
            <a:r>
              <a:rPr lang="fr-FR" sz="1800" dirty="0" smtClean="0"/>
              <a:t>Prise de contact avec l’accueillant potentiel par l’une des associations partenaires</a:t>
            </a:r>
          </a:p>
          <a:p>
            <a:r>
              <a:rPr lang="fr-FR" sz="1800" dirty="0" smtClean="0"/>
              <a:t>Visite à domicile par l’une des associations partenaires </a:t>
            </a:r>
            <a:r>
              <a:rPr lang="fr-FR" sz="1800" dirty="0" smtClean="0"/>
              <a:t>afin de vérifier si le logement proposé permet aux personnes d’être hébergées dans </a:t>
            </a:r>
            <a:r>
              <a:rPr lang="fr-FR" sz="1800" dirty="0" smtClean="0"/>
              <a:t>des conditions </a:t>
            </a:r>
            <a:r>
              <a:rPr lang="fr-FR" sz="1800" dirty="0" smtClean="0"/>
              <a:t>dignes</a:t>
            </a:r>
            <a:endParaRPr lang="fr-FR" sz="1800" dirty="0" smtClean="0"/>
          </a:p>
          <a:p>
            <a:r>
              <a:rPr lang="fr-FR" sz="1800" dirty="0" smtClean="0"/>
              <a:t>Ensuite, les offres d’hébergement sont transmises à </a:t>
            </a:r>
            <a:r>
              <a:rPr lang="fr-FR" sz="1800" dirty="0" smtClean="0"/>
              <a:t>l’Office national de l’accueil (ONA) qui organise la mise en relation de la personne/famille d’accueil avec les bénéficiaires de protection temporaire (BPT)</a:t>
            </a:r>
          </a:p>
          <a:p>
            <a:r>
              <a:rPr lang="fr-FR" sz="1800" dirty="0" smtClean="0"/>
              <a:t>Mise en place d’une hotline et d’une adresse email gérées par les associations partenaires pour répondre aux questions liées à ce dispositif </a:t>
            </a:r>
          </a:p>
          <a:p>
            <a:pPr marL="0" indent="0">
              <a:buNone/>
            </a:pPr>
            <a:endParaRPr lang="fr-FR" sz="1800" dirty="0" smtClean="0"/>
          </a:p>
          <a:p>
            <a:endParaRPr lang="fr-FR" sz="1800" dirty="0"/>
          </a:p>
          <a:p>
            <a:endParaRPr lang="fr-FR" sz="18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20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20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20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18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sz="2400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dirty="0" smtClean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7944" y="4452748"/>
            <a:ext cx="647700" cy="378619"/>
          </a:xfrm>
        </p:spPr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96" y="4321335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Formulaire</a:t>
            </a:r>
            <a:r>
              <a:rPr lang="en-US" dirty="0" smtClean="0"/>
              <a:t> </a:t>
            </a:r>
            <a:r>
              <a:rPr lang="en-US" dirty="0" err="1" smtClean="0"/>
              <a:t>offres</a:t>
            </a:r>
            <a:r>
              <a:rPr lang="en-US" dirty="0" smtClean="0"/>
              <a:t> </a:t>
            </a:r>
            <a:r>
              <a:rPr lang="en-US" dirty="0" err="1" smtClean="0"/>
              <a:t>d’hébergement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12332" y="4659982"/>
            <a:ext cx="647700" cy="378619"/>
          </a:xfrm>
        </p:spPr>
        <p:txBody>
          <a:bodyPr/>
          <a:lstStyle/>
          <a:p>
            <a:pPr algn="ctr">
              <a:defRPr/>
            </a:pPr>
            <a:fld id="{7D7B2DC5-527A-43BE-8519-F2D492EEFA6F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96" y="4321335"/>
            <a:ext cx="2108476" cy="55467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674665"/>
            <a:ext cx="7202882" cy="35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r>
              <a:rPr lang="en-US" dirty="0" smtClean="0"/>
              <a:t> </a:t>
            </a:r>
            <a:r>
              <a:rPr lang="en-US" dirty="0" err="1" smtClean="0"/>
              <a:t>Bénévolat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Création d’un formulaire pour centraliser les offres </a:t>
            </a:r>
            <a:r>
              <a:rPr lang="fr-FR" sz="1800" dirty="0" smtClean="0"/>
              <a:t>de bénévolat</a:t>
            </a:r>
            <a:endParaRPr lang="fr-FR" sz="1800" dirty="0"/>
          </a:p>
          <a:p>
            <a:r>
              <a:rPr lang="fr-FR" sz="1800" dirty="0" err="1" smtClean="0"/>
              <a:t>Matching</a:t>
            </a:r>
            <a:r>
              <a:rPr lang="fr-FR" sz="1800" dirty="0" smtClean="0"/>
              <a:t> offres / besoins</a:t>
            </a:r>
          </a:p>
          <a:p>
            <a:r>
              <a:rPr lang="fr-FR" sz="1800" dirty="0" smtClean="0"/>
              <a:t>Les domaines d’engagement possibles ont été définis selon les besoins identifiées au sein des associations partenaires</a:t>
            </a:r>
          </a:p>
          <a:p>
            <a:r>
              <a:rPr lang="fr-FR" sz="1800" dirty="0" smtClean="0"/>
              <a:t>Une fois ces besoins comblés, l’offre sera mise à disposition d’autres partenaires (communes, associations, …)</a:t>
            </a:r>
          </a:p>
          <a:p>
            <a:r>
              <a:rPr lang="fr-FR" sz="1800" dirty="0" smtClean="0"/>
              <a:t>Hotline </a:t>
            </a:r>
            <a:r>
              <a:rPr lang="fr-FR" sz="1800" dirty="0"/>
              <a:t>et </a:t>
            </a:r>
            <a:r>
              <a:rPr lang="fr-FR" sz="1800" dirty="0" smtClean="0"/>
              <a:t>adresse </a:t>
            </a:r>
            <a:r>
              <a:rPr lang="fr-FR" sz="1800" dirty="0"/>
              <a:t>email gérées par les associations partenaires pour répondre aux questions liées </a:t>
            </a:r>
            <a:r>
              <a:rPr lang="fr-FR" sz="1800" dirty="0" smtClean="0"/>
              <a:t>au logement étendues au bénévolat </a:t>
            </a: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4340" y="4677966"/>
            <a:ext cx="647700" cy="378619"/>
          </a:xfrm>
        </p:spPr>
        <p:txBody>
          <a:bodyPr/>
          <a:lstStyle/>
          <a:p>
            <a:pPr algn="ctr">
              <a:defRPr/>
            </a:pPr>
            <a:fld id="{8D9675EF-14CD-4ED8-B4FA-515528AC52E1}" type="slidenum">
              <a:rPr lang="fr-CH" smtClean="0"/>
              <a:pPr algn="ctr">
                <a:defRPr/>
              </a:pPr>
              <a:t>5</a:t>
            </a:fld>
            <a:endParaRPr lang="fr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96" y="4321335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9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Formulaire</a:t>
            </a:r>
            <a:r>
              <a:rPr lang="en-US" dirty="0" smtClean="0"/>
              <a:t> </a:t>
            </a:r>
            <a:r>
              <a:rPr lang="en-US" dirty="0" err="1" smtClean="0"/>
              <a:t>offres</a:t>
            </a:r>
            <a:r>
              <a:rPr lang="en-US" dirty="0" smtClean="0"/>
              <a:t> </a:t>
            </a:r>
            <a:r>
              <a:rPr lang="en-US" dirty="0" err="1" smtClean="0"/>
              <a:t>bénévolat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40324" y="4659982"/>
            <a:ext cx="647700" cy="378619"/>
          </a:xfrm>
        </p:spPr>
        <p:txBody>
          <a:bodyPr/>
          <a:lstStyle/>
          <a:p>
            <a:pPr algn="ctr">
              <a:defRPr/>
            </a:pPr>
            <a:fld id="{8D9675EF-14CD-4ED8-B4FA-515528AC52E1}" type="slidenum">
              <a:rPr lang="fr-CH" smtClean="0"/>
              <a:pPr algn="ctr">
                <a:defRPr/>
              </a:pPr>
              <a:t>6</a:t>
            </a:fld>
            <a:endParaRPr lang="fr-CH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5909"/>
            <a:ext cx="8229600" cy="28100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99942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8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 -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Participation aux FAQ </a:t>
            </a:r>
            <a:r>
              <a:rPr lang="en-US" sz="1800" dirty="0" err="1" smtClean="0"/>
              <a:t>élaborées</a:t>
            </a:r>
            <a:r>
              <a:rPr lang="en-US" sz="1800" dirty="0" smtClean="0"/>
              <a:t> par le MAEE </a:t>
            </a:r>
            <a:r>
              <a:rPr lang="en-US" sz="1800" dirty="0" err="1" smtClean="0"/>
              <a:t>en</a:t>
            </a:r>
            <a:r>
              <a:rPr lang="en-US" sz="1800" dirty="0" smtClean="0"/>
              <a:t> collaboration avec </a:t>
            </a:r>
            <a:r>
              <a:rPr lang="en-US" sz="1800" dirty="0" err="1" smtClean="0"/>
              <a:t>d’autres</a:t>
            </a:r>
            <a:r>
              <a:rPr lang="en-US" sz="1800" dirty="0" smtClean="0"/>
              <a:t> </a:t>
            </a:r>
            <a:r>
              <a:rPr lang="en-US" sz="1800" dirty="0" err="1" smtClean="0"/>
              <a:t>ministères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84340" y="4677966"/>
            <a:ext cx="647700" cy="378619"/>
          </a:xfrm>
        </p:spPr>
        <p:txBody>
          <a:bodyPr/>
          <a:lstStyle/>
          <a:p>
            <a:pPr algn="ctr">
              <a:defRPr/>
            </a:pPr>
            <a:fld id="{8D9675EF-14CD-4ED8-B4FA-515528AC52E1}" type="slidenum">
              <a:rPr lang="fr-CH" smtClean="0"/>
              <a:pPr algn="ctr">
                <a:defRPr/>
              </a:pPr>
              <a:t>7</a:t>
            </a:fld>
            <a:endParaRPr lang="fr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31" y="1770800"/>
            <a:ext cx="3627778" cy="2097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340" y="1770800"/>
            <a:ext cx="4536132" cy="2097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99942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0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Mesures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cadre des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 </a:t>
            </a:r>
            <a:r>
              <a:rPr lang="en-US" sz="2000" dirty="0" err="1" smtClean="0"/>
              <a:t>d’intégration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Mise en place d’une </a:t>
            </a:r>
            <a:r>
              <a:rPr lang="fr-FR" sz="1800" dirty="0" smtClean="0"/>
              <a:t>plateforme </a:t>
            </a:r>
            <a:r>
              <a:rPr lang="fr-FR" sz="1800" dirty="0"/>
              <a:t>digitale regroupant des informations concernant des questions </a:t>
            </a:r>
            <a:r>
              <a:rPr lang="fr-FR" sz="1800" dirty="0" smtClean="0"/>
              <a:t>d’intégration</a:t>
            </a:r>
          </a:p>
          <a:p>
            <a:r>
              <a:rPr lang="en-US" sz="1800" dirty="0" err="1"/>
              <a:t>Renforcement</a:t>
            </a:r>
            <a:r>
              <a:rPr lang="en-US" sz="1800" dirty="0"/>
              <a:t> des </a:t>
            </a:r>
            <a:r>
              <a:rPr lang="en-US" sz="1800" dirty="0" err="1" smtClean="0"/>
              <a:t>cours</a:t>
            </a:r>
            <a:r>
              <a:rPr lang="en-US" sz="1800" dirty="0" smtClean="0"/>
              <a:t> </a:t>
            </a:r>
            <a:r>
              <a:rPr lang="en-US" sz="1800" dirty="0" err="1"/>
              <a:t>civiques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8</a:t>
            </a:fld>
            <a:endParaRPr lang="fr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99942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4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Merci pour </a:t>
            </a:r>
            <a:r>
              <a:rPr lang="en-US" dirty="0" err="1" smtClean="0"/>
              <a:t>votre</a:t>
            </a:r>
            <a:r>
              <a:rPr lang="en-US" dirty="0" smtClean="0"/>
              <a:t> attention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5853-74E8-4477-9BDE-179E73DE4D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99942"/>
            <a:ext cx="2108476" cy="55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9495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Modèle par défaut</vt:lpstr>
      <vt:lpstr>Plénière spéciale du Ronnen Dësch</vt:lpstr>
      <vt:lpstr>Contexte</vt:lpstr>
      <vt:lpstr>Projet familles d’accueil</vt:lpstr>
      <vt:lpstr>Formulaire offres d’hébergement</vt:lpstr>
      <vt:lpstr>Projet Bénévolat</vt:lpstr>
      <vt:lpstr>Formulaire offres bénévolat</vt:lpstr>
      <vt:lpstr>Frequently Asked Questions - FAQ</vt:lpstr>
      <vt:lpstr>Mesures dans le cadre des programmes d’intégration</vt:lpstr>
      <vt:lpstr>Merci pour votre attention  </vt:lpstr>
    </vt:vector>
  </TitlesOfParts>
  <Company>CIE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Anne Daems</cp:lastModifiedBy>
  <cp:revision>106</cp:revision>
  <dcterms:created xsi:type="dcterms:W3CDTF">2014-02-06T11:46:14Z</dcterms:created>
  <dcterms:modified xsi:type="dcterms:W3CDTF">2022-03-30T07:39:45Z</dcterms:modified>
</cp:coreProperties>
</file>