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319" r:id="rId7"/>
    <p:sldId id="314" r:id="rId8"/>
    <p:sldId id="263" r:id="rId9"/>
    <p:sldId id="315" r:id="rId10"/>
    <p:sldId id="320" r:id="rId11"/>
    <p:sldId id="316" r:id="rId12"/>
    <p:sldId id="317" r:id="rId13"/>
    <p:sldId id="318" r:id="rId14"/>
  </p:sldIdLst>
  <p:sldSz cx="12192000" cy="6858000"/>
  <p:notesSz cx="6858000" cy="9144000"/>
  <p:defaultTextStyle>
    <a:defPPr>
      <a:defRPr lang="lb-L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16FB6-ECAB-43C3-BC7D-3167D574B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523CD8-3D82-4960-A70E-6891C2D33B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b-L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75333-7594-4F5E-A696-33E363067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47BD-4AA1-4CCF-B866-E4DFDCC42112}" type="datetimeFigureOut">
              <a:rPr lang="lb-LU" smtClean="0"/>
              <a:t>02.04.22</a:t>
            </a:fld>
            <a:endParaRPr lang="lb-L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7B525-D5DC-4861-B218-785AC5FF4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04E45-533E-4E9E-8C42-52657913D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3F14-4E67-415E-998F-D83D933DDFB0}" type="slidenum">
              <a:rPr lang="lb-LU" smtClean="0"/>
              <a:t>‹#›</a:t>
            </a:fld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1554438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B6AD6-3508-42F4-B5A2-FE53FBAEE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830DD6-9873-44DA-B82C-FE4877645C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08138-9A4A-4E7E-80EB-E0C1F7B73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47BD-4AA1-4CCF-B866-E4DFDCC42112}" type="datetimeFigureOut">
              <a:rPr lang="lb-LU" smtClean="0"/>
              <a:t>02.04.22</a:t>
            </a:fld>
            <a:endParaRPr lang="lb-L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14F0C-3E85-4365-8C8C-4476F3FE8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C3E97-B5AE-4EE4-9E27-858A67E4E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3F14-4E67-415E-998F-D83D933DDFB0}" type="slidenum">
              <a:rPr lang="lb-LU" smtClean="0"/>
              <a:t>‹#›</a:t>
            </a:fld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959938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CE12F1-DF8E-4106-B01A-F95F43FFED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DF543A-9E1F-4BB9-9BA9-E749D77E1D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A7A12-8EAB-4336-8079-81765DF52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47BD-4AA1-4CCF-B866-E4DFDCC42112}" type="datetimeFigureOut">
              <a:rPr lang="lb-LU" smtClean="0"/>
              <a:t>02.04.22</a:t>
            </a:fld>
            <a:endParaRPr lang="lb-L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4CCA4-EA5D-404D-AB2B-7DDD370DF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B55F2-D919-4C98-952E-088FBC22C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3F14-4E67-415E-998F-D83D933DDFB0}" type="slidenum">
              <a:rPr lang="lb-LU" smtClean="0"/>
              <a:t>‹#›</a:t>
            </a:fld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2167673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CB451-E61C-411E-A40B-565504D0B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BF78E-5B44-4564-9602-F6625860B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BE59D-D105-4620-A7E4-E65AE9409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47BD-4AA1-4CCF-B866-E4DFDCC42112}" type="datetimeFigureOut">
              <a:rPr lang="lb-LU" smtClean="0"/>
              <a:t>02.04.22</a:t>
            </a:fld>
            <a:endParaRPr lang="lb-L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61080-3512-4986-9D92-3109D3B86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DE056F-57A4-405F-AE3E-C7C487FC1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3F14-4E67-415E-998F-D83D933DDFB0}" type="slidenum">
              <a:rPr lang="lb-LU" smtClean="0"/>
              <a:t>‹#›</a:t>
            </a:fld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302143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C1733-E058-4640-A1D3-5EFDBB631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22A5B-91B1-45EE-A543-48D5E1FD78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D66CE-3246-4B0A-8338-D16C10F5A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47BD-4AA1-4CCF-B866-E4DFDCC42112}" type="datetimeFigureOut">
              <a:rPr lang="lb-LU" smtClean="0"/>
              <a:t>02.04.22</a:t>
            </a:fld>
            <a:endParaRPr lang="lb-L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59899-2EB5-40C0-9B4A-ACA839A5A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949E08-04EF-44B6-A8F0-091411A62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3F14-4E67-415E-998F-D83D933DDFB0}" type="slidenum">
              <a:rPr lang="lb-LU" smtClean="0"/>
              <a:t>‹#›</a:t>
            </a:fld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254443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CE40E-CDAE-4A99-819B-7C92DD6A0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77C17-7C1F-46F9-99C4-14B509557C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D3FC39-8D46-47AC-A928-F4D5F4C73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E978A1-8C94-43F3-83CB-FA0791C41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47BD-4AA1-4CCF-B866-E4DFDCC42112}" type="datetimeFigureOut">
              <a:rPr lang="lb-LU" smtClean="0"/>
              <a:t>02.04.22</a:t>
            </a:fld>
            <a:endParaRPr lang="lb-L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A5390E-A955-4AD5-B849-AF7BE32CE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1A87F1-A6F4-42FF-A70B-48476CAE5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3F14-4E67-415E-998F-D83D933DDFB0}" type="slidenum">
              <a:rPr lang="lb-LU" smtClean="0"/>
              <a:t>‹#›</a:t>
            </a:fld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30205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06011-5116-4593-A0C7-1D82FF82B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8A9E6F-FD5D-4EED-BF36-01A59C5752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2937E5-993E-4EF9-8940-8B363A015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D495F8-ACD3-430A-A574-ABCD1C7DE1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189061-911F-4CF1-A1C0-B0B58E9849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B1CAAB-E90C-4152-814B-933E02DEC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47BD-4AA1-4CCF-B866-E4DFDCC42112}" type="datetimeFigureOut">
              <a:rPr lang="lb-LU" smtClean="0"/>
              <a:t>02.04.22</a:t>
            </a:fld>
            <a:endParaRPr lang="lb-L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A3C1BB-6EC2-45C6-90B9-32CB4E6C7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9BE857-DCFD-4024-A5FC-090964109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3F14-4E67-415E-998F-D83D933DDFB0}" type="slidenum">
              <a:rPr lang="lb-LU" smtClean="0"/>
              <a:t>‹#›</a:t>
            </a:fld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1074882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DE96C-00F9-424A-A0FC-9748C456C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B70898-E249-4BF0-AB1B-5524AC05E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47BD-4AA1-4CCF-B866-E4DFDCC42112}" type="datetimeFigureOut">
              <a:rPr lang="lb-LU" smtClean="0"/>
              <a:t>02.04.22</a:t>
            </a:fld>
            <a:endParaRPr lang="lb-L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B6F051-822E-4939-8C4A-438D01A1C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928BEA-D9D9-4965-A567-D0027E18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3F14-4E67-415E-998F-D83D933DDFB0}" type="slidenum">
              <a:rPr lang="lb-LU" smtClean="0"/>
              <a:t>‹#›</a:t>
            </a:fld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3495257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31F2C6-DB53-4A18-8746-4AB2CF630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47BD-4AA1-4CCF-B866-E4DFDCC42112}" type="datetimeFigureOut">
              <a:rPr lang="lb-LU" smtClean="0"/>
              <a:t>02.04.22</a:t>
            </a:fld>
            <a:endParaRPr lang="lb-L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F0525C-7FC7-49C4-B349-2F01BD46E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E38EC-A2EA-4BC5-937B-B7888669B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3F14-4E67-415E-998F-D83D933DDFB0}" type="slidenum">
              <a:rPr lang="lb-LU" smtClean="0"/>
              <a:t>‹#›</a:t>
            </a:fld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123306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3C446-0D69-4E03-ABBD-EA80B8EAA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C1B29-3751-41E1-8F9E-E2B9FB99B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36A593-3D18-4FF9-AE5E-10D448D49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1A1115-4C47-43AB-9893-EE1C20341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47BD-4AA1-4CCF-B866-E4DFDCC42112}" type="datetimeFigureOut">
              <a:rPr lang="lb-LU" smtClean="0"/>
              <a:t>02.04.22</a:t>
            </a:fld>
            <a:endParaRPr lang="lb-L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69DD43-FD76-4077-9A99-F5D1D0F5E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6E26AB-DA6E-4CDF-BB35-56CC910FA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3F14-4E67-415E-998F-D83D933DDFB0}" type="slidenum">
              <a:rPr lang="lb-LU" smtClean="0"/>
              <a:t>‹#›</a:t>
            </a:fld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2381110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48735-BF06-4C7E-B56E-4A4509D67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BF5F8A-7E1A-4B5B-AF1E-5AF792656C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b-L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6876B5-237C-474F-BED9-F2C043689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5ECB91-75B6-47D6-ADF0-0E55CDE9F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47BD-4AA1-4CCF-B866-E4DFDCC42112}" type="datetimeFigureOut">
              <a:rPr lang="lb-LU" smtClean="0"/>
              <a:t>02.04.22</a:t>
            </a:fld>
            <a:endParaRPr lang="lb-L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8F2484-1412-4745-8693-44A6E2EF2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93B722-D29A-4187-AB71-69BB76D92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3F14-4E67-415E-998F-D83D933DDFB0}" type="slidenum">
              <a:rPr lang="lb-LU" smtClean="0"/>
              <a:t>‹#›</a:t>
            </a:fld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3734529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6A06A9-8C80-4644-8BCD-967C1DFE1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83890-B407-468F-AAAF-14A80F1B0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EB548D-65E3-4E3B-8A0D-9AB6DF2F62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147BD-4AA1-4CCF-B866-E4DFDCC42112}" type="datetimeFigureOut">
              <a:rPr lang="lb-LU" smtClean="0"/>
              <a:t>02.04.22</a:t>
            </a:fld>
            <a:endParaRPr lang="lb-L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C06DB-B9C7-4229-AF23-4A2F227871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b-L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4C921-84F5-46B3-BFE6-449D09FB67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03F14-4E67-415E-998F-D83D933DDFB0}" type="slidenum">
              <a:rPr lang="lb-LU" smtClean="0"/>
              <a:t>‹#›</a:t>
            </a:fld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3473959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b-L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4DA3E-6C71-4AAD-B0F4-DA3E19D0B8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sz="3600" b="1" dirty="0"/>
              <a:t>Offre scolaire dans les écoles publiques au Luxembourg</a:t>
            </a:r>
            <a:br>
              <a:rPr lang="lb-LU" sz="3600" b="1" dirty="0"/>
            </a:br>
            <a:r>
              <a:rPr lang="fr-FR" sz="3600" b="1" dirty="0"/>
              <a:t>pour les réfugiés ukrainiens et </a:t>
            </a:r>
            <a:br>
              <a:rPr lang="fr-FR" sz="3600" b="1" dirty="0"/>
            </a:br>
            <a:r>
              <a:rPr lang="fr-FR" sz="3600" b="1" dirty="0"/>
              <a:t>les réfugiés d’autres nationalités en provenance de l’Ukraine</a:t>
            </a:r>
            <a:endParaRPr lang="lb-L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D7C4D4-6F58-460E-8661-094C854911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r>
              <a:rPr lang="fr-FR" dirty="0"/>
              <a:t>4 avril 2022</a:t>
            </a:r>
          </a:p>
        </p:txBody>
      </p:sp>
    </p:spTree>
    <p:extLst>
      <p:ext uri="{BB962C8B-B14F-4D97-AF65-F5344CB8AC3E}">
        <p14:creationId xmlns:p14="http://schemas.microsoft.com/office/powerpoint/2010/main" val="406991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C4A8C-982B-4F8F-AE14-C7330AE8E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b="1" dirty="0"/>
            </a:br>
            <a:r>
              <a:rPr lang="fr-FR" dirty="0"/>
              <a:t>Âge 17+</a:t>
            </a:r>
            <a:br>
              <a:rPr lang="lb-LU" dirty="0"/>
            </a:br>
            <a:endParaRPr lang="lb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207C4-0E48-4ACD-B888-3C6D43526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Classes passerelles offertes aux étudiants </a:t>
            </a:r>
          </a:p>
          <a:p>
            <a:pPr lvl="1"/>
            <a:r>
              <a:rPr lang="fr-FR" dirty="0"/>
              <a:t>inscrits en classe terminale en Ukraine (ISML),</a:t>
            </a:r>
          </a:p>
          <a:p>
            <a:pPr lvl="1"/>
            <a:r>
              <a:rPr lang="fr-FR" dirty="0"/>
              <a:t>ayant déjà accompli l’enseignement secondaire en Ukraine (ENAD).</a:t>
            </a:r>
          </a:p>
          <a:p>
            <a:pPr lvl="1"/>
            <a:endParaRPr lang="fr-FR" dirty="0"/>
          </a:p>
          <a:p>
            <a:r>
              <a:rPr lang="fr-FR" dirty="0"/>
              <a:t>Principe: obtention d’un diplôme que le Luxembourg émet, valable au sein de l’Union européenne.</a:t>
            </a:r>
          </a:p>
          <a:p>
            <a:endParaRPr lang="fr-FR" dirty="0"/>
          </a:p>
          <a:p>
            <a:r>
              <a:rPr lang="fr-FR" dirty="0"/>
              <a:t>Service de la reconnaissance des diplômes</a:t>
            </a:r>
            <a:endParaRPr lang="lb-LU" dirty="0"/>
          </a:p>
          <a:p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pPr lvl="1"/>
            <a:endParaRPr lang="fr-FR" dirty="0"/>
          </a:p>
          <a:p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290923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688B5-EC49-430C-8139-DA8B25076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r>
              <a:rPr lang="fr-FR" dirty="0"/>
              <a:t>Élèves à besoins spécifiques</a:t>
            </a:r>
            <a:br>
              <a:rPr lang="lb-LU" dirty="0"/>
            </a:br>
            <a:endParaRPr lang="lb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EF909-3F64-4851-8145-D9F8EC14A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Commission nationale d’inclusion</a:t>
            </a:r>
          </a:p>
          <a:p>
            <a:endParaRPr lang="fr-FR" dirty="0"/>
          </a:p>
          <a:p>
            <a:r>
              <a:rPr lang="fr-FR" dirty="0"/>
              <a:t>Centres de compétences en psycho-pédagogie spécialisée</a:t>
            </a:r>
          </a:p>
        </p:txBody>
      </p:sp>
    </p:spTree>
    <p:extLst>
      <p:ext uri="{BB962C8B-B14F-4D97-AF65-F5344CB8AC3E}">
        <p14:creationId xmlns:p14="http://schemas.microsoft.com/office/powerpoint/2010/main" val="1132362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BACAC-CB8E-45FA-AADC-40FC781B4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Formation des adultes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FC91B-D8C3-4B47-879E-1BD82F963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Conseil</a:t>
            </a:r>
          </a:p>
          <a:p>
            <a:endParaRPr lang="fr-FR" dirty="0"/>
          </a:p>
          <a:p>
            <a:r>
              <a:rPr lang="fr-FR" dirty="0"/>
              <a:t>Formations à visée professionnelle</a:t>
            </a:r>
          </a:p>
          <a:p>
            <a:endParaRPr lang="fr-FR" dirty="0"/>
          </a:p>
          <a:p>
            <a:r>
              <a:rPr lang="fr-FR" dirty="0"/>
              <a:t>Cours de langues</a:t>
            </a:r>
          </a:p>
          <a:p>
            <a:pPr lvl="1"/>
            <a:r>
              <a:rPr lang="fr-FR" dirty="0"/>
              <a:t>Français (Service de la Formation des adultes)</a:t>
            </a:r>
          </a:p>
          <a:p>
            <a:pPr lvl="1"/>
            <a:r>
              <a:rPr lang="fr-FR" dirty="0"/>
              <a:t>Allemand, Anglais (Institut national des langues)</a:t>
            </a:r>
          </a:p>
          <a:p>
            <a:pPr lvl="1"/>
            <a:r>
              <a:rPr lang="fr-FR" dirty="0"/>
              <a:t>E </a:t>
            </a:r>
            <a:r>
              <a:rPr lang="fr-FR" dirty="0" err="1"/>
              <a:t>Grapp</a:t>
            </a:r>
            <a:r>
              <a:rPr lang="fr-FR" dirty="0"/>
              <a:t> </a:t>
            </a:r>
            <a:r>
              <a:rPr lang="fr-FR" dirty="0" err="1"/>
              <a:t>Wierder</a:t>
            </a:r>
            <a:r>
              <a:rPr lang="fr-FR" dirty="0"/>
              <a:t> </a:t>
            </a:r>
            <a:r>
              <a:rPr lang="fr-FR" dirty="0" err="1"/>
              <a:t>Lëtzebuergesch</a:t>
            </a:r>
            <a:endParaRPr lang="fr-FR" dirty="0"/>
          </a:p>
          <a:p>
            <a:pPr lvl="1"/>
            <a:endParaRPr lang="lb-LU" dirty="0"/>
          </a:p>
          <a:p>
            <a:pPr lvl="1"/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3674391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8D963-B38C-4743-B8A0-1B0FA7584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CD9AC-B4E8-4620-92D7-0744F1DE8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lb-LU" sz="4000" dirty="0"/>
          </a:p>
          <a:p>
            <a:pPr marL="0" indent="0" algn="ctr">
              <a:buNone/>
            </a:pPr>
            <a:endParaRPr lang="lb-LU" sz="4000" dirty="0"/>
          </a:p>
          <a:p>
            <a:pPr marL="0" indent="0" algn="ctr">
              <a:buNone/>
            </a:pPr>
            <a:r>
              <a:rPr lang="lb-LU" sz="4000" dirty="0"/>
              <a:t>Merci</a:t>
            </a:r>
          </a:p>
        </p:txBody>
      </p:sp>
    </p:spTree>
    <p:extLst>
      <p:ext uri="{BB962C8B-B14F-4D97-AF65-F5344CB8AC3E}">
        <p14:creationId xmlns:p14="http://schemas.microsoft.com/office/powerpoint/2010/main" val="1503006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1E975-44E9-453B-9F60-6D84EFA54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dirty="0"/>
              <a:t>Saisie des </a:t>
            </a:r>
            <a:r>
              <a:rPr lang="fr-FR" dirty="0"/>
              <a:t>élèves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327BE-2010-4F9B-9580-CCC93FDD4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Remarque préliminaire</a:t>
            </a:r>
          </a:p>
          <a:p>
            <a:endParaRPr lang="fr-FR" dirty="0"/>
          </a:p>
          <a:p>
            <a:r>
              <a:rPr lang="fr-FR" dirty="0"/>
              <a:t>Guichet SECAM (Service de la scolarisation des enfants nouvellement arrivés): Saisie, Conseil, Orientation et Inscription</a:t>
            </a:r>
          </a:p>
          <a:p>
            <a:endParaRPr lang="fr-FR" dirty="0"/>
          </a:p>
          <a:p>
            <a:r>
              <a:rPr lang="fr-FR" dirty="0"/>
              <a:t>Guichet unique</a:t>
            </a:r>
          </a:p>
          <a:p>
            <a:endParaRPr lang="fr-FR" dirty="0"/>
          </a:p>
          <a:p>
            <a:r>
              <a:rPr lang="fr-FR" dirty="0"/>
              <a:t>Procédures d’immigration (Immigration, Santé)</a:t>
            </a:r>
            <a:endParaRPr lang="lb-LU" dirty="0"/>
          </a:p>
          <a:p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377957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B37BC-4795-43D5-92E4-947697805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r>
              <a:rPr lang="fr-FR" dirty="0"/>
              <a:t>Âge 4-6</a:t>
            </a:r>
            <a:br>
              <a:rPr lang="lb-LU" dirty="0"/>
            </a:br>
            <a:endParaRPr lang="lb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ED85D-B3A0-452B-8305-BBEB5C425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École locale</a:t>
            </a:r>
          </a:p>
          <a:p>
            <a:endParaRPr lang="fr-FR" dirty="0"/>
          </a:p>
          <a:p>
            <a:r>
              <a:rPr lang="fr-FR" dirty="0"/>
              <a:t>Inscription (Direction EF &gt; Administration communale et école)</a:t>
            </a:r>
          </a:p>
          <a:p>
            <a:endParaRPr lang="fr-FR" dirty="0"/>
          </a:p>
          <a:p>
            <a:r>
              <a:rPr lang="fr-FR" dirty="0"/>
              <a:t>Contingent</a:t>
            </a:r>
          </a:p>
          <a:p>
            <a:endParaRPr lang="fr-FR" dirty="0"/>
          </a:p>
          <a:p>
            <a:r>
              <a:rPr lang="fr-FR" dirty="0"/>
              <a:t>Quid « Éducation précoce Âge 3 »?</a:t>
            </a:r>
          </a:p>
        </p:txBody>
      </p:sp>
    </p:spTree>
    <p:extLst>
      <p:ext uri="{BB962C8B-B14F-4D97-AF65-F5344CB8AC3E}">
        <p14:creationId xmlns:p14="http://schemas.microsoft.com/office/powerpoint/2010/main" val="1866784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5E699-4994-488B-B70B-890366DAC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b="1" dirty="0"/>
            </a:br>
            <a:r>
              <a:rPr lang="fr-FR" dirty="0"/>
              <a:t>Âge 6-12</a:t>
            </a:r>
            <a:br>
              <a:rPr lang="lb-LU" dirty="0"/>
            </a:br>
            <a:r>
              <a:rPr lang="fr-FR" dirty="0"/>
              <a:t>Enseignement fondamental</a:t>
            </a:r>
            <a:br>
              <a:rPr lang="lb-LU" dirty="0"/>
            </a:br>
            <a:endParaRPr lang="lb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08EB3-FE76-46E9-B3E0-1A58B9344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Choix des parents :</a:t>
            </a:r>
          </a:p>
          <a:p>
            <a:pPr lvl="1"/>
            <a:r>
              <a:rPr lang="fr-FR" dirty="0"/>
              <a:t>dans une école étatique avec offre internationale se trouvant près du lieu de résidence, où des cours intensifs en anglais sont offerts ; une assistance par un intervenant parlant l’Ukrainien y est assurée. (recommandé aux parents)</a:t>
            </a:r>
            <a:endParaRPr lang="lb-LU" dirty="0"/>
          </a:p>
          <a:p>
            <a:pPr lvl="1"/>
            <a:r>
              <a:rPr lang="fr-FR" dirty="0"/>
              <a:t>à l’école primaire locale, où des cours de langues intensifs en allemand ou en français sont proposés.</a:t>
            </a:r>
            <a:endParaRPr lang="lb-LU" dirty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Contingent</a:t>
            </a:r>
          </a:p>
          <a:p>
            <a:endParaRPr lang="fr-FR" dirty="0"/>
          </a:p>
          <a:p>
            <a:r>
              <a:rPr lang="fr-FR" dirty="0"/>
              <a:t>Inscription</a:t>
            </a:r>
          </a:p>
          <a:p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497744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BCA33-BBAE-4BA7-9BCB-9412ACB1A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Médiateurs interculturels</a:t>
            </a:r>
            <a:endParaRPr lang="lb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41F6F-FA2D-465F-967E-815746C45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6293"/>
            <a:ext cx="10515600" cy="4351338"/>
          </a:xfrm>
        </p:spPr>
        <p:txBody>
          <a:bodyPr/>
          <a:lstStyle/>
          <a:p>
            <a:r>
              <a:rPr lang="fr-FR" dirty="0"/>
              <a:t>Saisie, Choix et Inscription</a:t>
            </a:r>
          </a:p>
          <a:p>
            <a:endParaRPr lang="fr-FR" dirty="0"/>
          </a:p>
          <a:p>
            <a:r>
              <a:rPr lang="fr-FR" dirty="0"/>
              <a:t>Présence dans les classes étatiques</a:t>
            </a:r>
          </a:p>
        </p:txBody>
      </p:sp>
    </p:spTree>
    <p:extLst>
      <p:ext uri="{BB962C8B-B14F-4D97-AF65-F5344CB8AC3E}">
        <p14:creationId xmlns:p14="http://schemas.microsoft.com/office/powerpoint/2010/main" val="1038989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B5833-6952-44B0-8A3B-2E9ADEFE3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Réseau des écoles étatiques avec offre internationale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C9D6E-94DF-43CE-A620-CBFC0194C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Principe: Siège + Annexes</a:t>
            </a:r>
          </a:p>
          <a:p>
            <a:endParaRPr lang="fr-FR" dirty="0"/>
          </a:p>
          <a:p>
            <a:r>
              <a:rPr lang="fr-FR" dirty="0"/>
              <a:t>Écoles impliquées:</a:t>
            </a:r>
          </a:p>
          <a:p>
            <a:pPr lvl="1"/>
            <a:r>
              <a:rPr lang="fr-FR" dirty="0"/>
              <a:t>EIDE (Differdange, Esch-sur-Alzette)</a:t>
            </a:r>
          </a:p>
          <a:p>
            <a:pPr lvl="1"/>
            <a:r>
              <a:rPr lang="fr-FR" dirty="0"/>
              <a:t>EIMLB (Mondorf-les-Bains)</a:t>
            </a:r>
          </a:p>
          <a:p>
            <a:pPr lvl="1"/>
            <a:r>
              <a:rPr lang="fr-FR" dirty="0"/>
              <a:t>ISML (Luxembourg-Limpertsberg)</a:t>
            </a:r>
          </a:p>
          <a:p>
            <a:pPr lvl="1"/>
            <a:r>
              <a:rPr lang="fr-FR" dirty="0"/>
              <a:t>LLIS (Junglinster)</a:t>
            </a:r>
          </a:p>
          <a:p>
            <a:pPr lvl="1"/>
            <a:r>
              <a:rPr lang="fr-FR" dirty="0"/>
              <a:t>EIMAB (Mersch)</a:t>
            </a:r>
          </a:p>
          <a:p>
            <a:pPr lvl="1"/>
            <a:r>
              <a:rPr lang="fr-FR" dirty="0"/>
              <a:t>LESC (Clervaux)</a:t>
            </a:r>
          </a:p>
        </p:txBody>
      </p:sp>
    </p:spTree>
    <p:extLst>
      <p:ext uri="{BB962C8B-B14F-4D97-AF65-F5344CB8AC3E}">
        <p14:creationId xmlns:p14="http://schemas.microsoft.com/office/powerpoint/2010/main" val="1186524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30CD7-6598-42B9-9846-49732D226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Educational and care services at preschool and primary school</a:t>
            </a:r>
            <a:endParaRPr lang="fr-LU" sz="3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7C0F8F-D71F-438F-9582-2341101399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116" y="1454323"/>
            <a:ext cx="10583768" cy="3949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071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E4D0B-D80B-4B55-86F2-0F3F167B0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Âge 12+</a:t>
            </a:r>
            <a:br>
              <a:rPr lang="lb-LU" dirty="0"/>
            </a:br>
            <a:r>
              <a:rPr lang="lb-LU" dirty="0"/>
              <a:t>Enseignement secondaire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AC922-2483-499C-9EE4-C933CF52B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/>
              <a:t>Inscription dans une école étatique avec offre internationale sous forme d’intégration dans des classes d’accueil anglophones, avec une assistance par un intervenant parlant l’Ukrainien.</a:t>
            </a:r>
            <a:endParaRPr lang="lb-LU" dirty="0"/>
          </a:p>
          <a:p>
            <a:pPr lvl="0"/>
            <a:r>
              <a:rPr lang="fr-FR" dirty="0"/>
              <a:t>2 Niveaux</a:t>
            </a:r>
          </a:p>
          <a:p>
            <a:pPr lvl="0"/>
            <a:endParaRPr lang="fr-FR" dirty="0"/>
          </a:p>
          <a:p>
            <a:pPr lvl="0"/>
            <a:r>
              <a:rPr lang="fr-FR" dirty="0"/>
              <a:t>Inscription</a:t>
            </a:r>
          </a:p>
          <a:p>
            <a:pPr lvl="0"/>
            <a:endParaRPr lang="fr-FR" dirty="0"/>
          </a:p>
          <a:p>
            <a:pPr lvl="0"/>
            <a:r>
              <a:rPr lang="fr-FR" dirty="0"/>
              <a:t>Passage dans des classes régulières</a:t>
            </a:r>
          </a:p>
          <a:p>
            <a:pPr lvl="0"/>
            <a:endParaRPr lang="fr-FR" dirty="0"/>
          </a:p>
          <a:p>
            <a:pPr lvl="0"/>
            <a:r>
              <a:rPr lang="fr-FR" dirty="0"/>
              <a:t>Formation professionnelle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4381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32B71-6357-4336-9A59-39D3B61B0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Lieu de résidence – Lieu de scolarisation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4BF86-A5D8-46F0-877F-923CA528C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Principe: Séparation</a:t>
            </a:r>
          </a:p>
          <a:p>
            <a:endParaRPr lang="fr-FR" dirty="0"/>
          </a:p>
          <a:p>
            <a:r>
              <a:rPr lang="fr-FR" dirty="0"/>
              <a:t>Résidence privée vs Structure d’hébergement</a:t>
            </a:r>
          </a:p>
          <a:p>
            <a:endParaRPr lang="fr-FR" dirty="0"/>
          </a:p>
          <a:p>
            <a:r>
              <a:rPr lang="fr-FR" dirty="0"/>
              <a:t>Quid « Enseignement à distance »?</a:t>
            </a:r>
          </a:p>
          <a:p>
            <a:endParaRPr lang="fr-FR" dirty="0"/>
          </a:p>
          <a:p>
            <a:r>
              <a:rPr lang="fr-FR" dirty="0"/>
              <a:t>Quid « Contrôle de l’obligation scolaire »?</a:t>
            </a:r>
          </a:p>
          <a:p>
            <a:endParaRPr lang="fr-FR" dirty="0"/>
          </a:p>
          <a:p>
            <a:r>
              <a:rPr lang="fr-FR" dirty="0"/>
              <a:t>Quid « Écoles privées »?</a:t>
            </a:r>
          </a:p>
        </p:txBody>
      </p:sp>
    </p:spTree>
    <p:extLst>
      <p:ext uri="{BB962C8B-B14F-4D97-AF65-F5344CB8AC3E}">
        <p14:creationId xmlns:p14="http://schemas.microsoft.com/office/powerpoint/2010/main" val="1496041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404</Words>
  <Application>Microsoft Office PowerPoint</Application>
  <PresentationFormat>Widescreen</PresentationFormat>
  <Paragraphs>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Offre scolaire dans les écoles publiques au Luxembourg pour les réfugiés ukrainiens et  les réfugiés d’autres nationalités en provenance de l’Ukraine</vt:lpstr>
      <vt:lpstr>Saisie des élèves</vt:lpstr>
      <vt:lpstr> Âge 4-6 </vt:lpstr>
      <vt:lpstr> Âge 6-12 Enseignement fondamental </vt:lpstr>
      <vt:lpstr>Médiateurs interculturels</vt:lpstr>
      <vt:lpstr>Réseau des écoles étatiques avec offre internationale</vt:lpstr>
      <vt:lpstr>Educational and care services at preschool and primary school</vt:lpstr>
      <vt:lpstr>Âge 12+ Enseignement secondaire</vt:lpstr>
      <vt:lpstr>Lieu de résidence – Lieu de scolarisation</vt:lpstr>
      <vt:lpstr> Âge 17+ </vt:lpstr>
      <vt:lpstr> Élèves à besoins spécifiques </vt:lpstr>
      <vt:lpstr>Formation des adultes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Offre scolaire dans les écoles publiques au Luxembourg pour les réfugiés ukrainiens et  les réfugiés d’autres nationalités en provenance de l’Ukraine</dc:title>
  <dc:creator>Pierre Reding</dc:creator>
  <cp:lastModifiedBy>Pierre Reding</cp:lastModifiedBy>
  <cp:revision>14</cp:revision>
  <dcterms:created xsi:type="dcterms:W3CDTF">2022-04-02T14:41:41Z</dcterms:created>
  <dcterms:modified xsi:type="dcterms:W3CDTF">2022-04-02T15:59:51Z</dcterms:modified>
</cp:coreProperties>
</file>