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handoutMasterIdLst>
    <p:handoutMasterId r:id="rId25"/>
  </p:handoutMasterIdLst>
  <p:sldIdLst>
    <p:sldId id="256" r:id="rId2"/>
    <p:sldId id="269" r:id="rId3"/>
    <p:sldId id="257" r:id="rId4"/>
    <p:sldId id="261" r:id="rId5"/>
    <p:sldId id="258" r:id="rId6"/>
    <p:sldId id="259" r:id="rId7"/>
    <p:sldId id="260" r:id="rId8"/>
    <p:sldId id="262" r:id="rId9"/>
    <p:sldId id="263" r:id="rId10"/>
    <p:sldId id="264" r:id="rId11"/>
    <p:sldId id="281" r:id="rId12"/>
    <p:sldId id="266" r:id="rId13"/>
    <p:sldId id="273" r:id="rId14"/>
    <p:sldId id="274" r:id="rId15"/>
    <p:sldId id="265" r:id="rId16"/>
    <p:sldId id="267" r:id="rId17"/>
    <p:sldId id="268" r:id="rId18"/>
    <p:sldId id="275" r:id="rId19"/>
    <p:sldId id="276" r:id="rId20"/>
    <p:sldId id="277" r:id="rId21"/>
    <p:sldId id="278" r:id="rId22"/>
    <p:sldId id="279" r:id="rId23"/>
    <p:sldId id="280" r:id="rId24"/>
  </p:sldIdLst>
  <p:sldSz cx="12192000" cy="6858000"/>
  <p:notesSz cx="9926638" cy="67976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ylvain BESCH" initials="SB" lastIdx="6" clrIdx="0">
    <p:extLst>
      <p:ext uri="{19B8F6BF-5375-455C-9EA6-DF929625EA0E}">
        <p15:presenceInfo xmlns:p15="http://schemas.microsoft.com/office/powerpoint/2012/main" userId="Sylvain BESCH" providerId="None"/>
      </p:ext>
    </p:extLst>
  </p:cmAuthor>
  <p:cmAuthor id="2" name="Frederic Mertz-Cefis" initials="FM" lastIdx="3" clrIdx="1">
    <p:extLst>
      <p:ext uri="{19B8F6BF-5375-455C-9EA6-DF929625EA0E}">
        <p15:presenceInfo xmlns:p15="http://schemas.microsoft.com/office/powerpoint/2012/main" userId="Frederic Mertz-Cefi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511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20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622798" y="1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4ADB97-90A4-4A76-A31B-214867D2FBA8}" type="datetimeFigureOut">
              <a:rPr lang="en-US" smtClean="0"/>
              <a:t>3/3/2022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456612"/>
            <a:ext cx="4301543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22798" y="6456612"/>
            <a:ext cx="4301543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98E694-7836-49AD-AB47-DD426C039F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07599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dirty="0"/>
              <a:t>3/3/2022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dirty="0"/>
              <a:t>3/3/2022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dirty="0"/>
              <a:t>3/3/2022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dirty="0"/>
              <a:t>3/3/2022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C6F822A4-8DA6-4447-9B1F-C5DB58435268}" type="datetimeFigureOut">
              <a:rPr lang="en-US" dirty="0"/>
              <a:t>3/3/2022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dirty="0"/>
              <a:t>3/3/2022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dirty="0"/>
              <a:t>3/3/2022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dirty="0"/>
              <a:t>3/3/2022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dirty="0"/>
              <a:t>3/3/2022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dirty="0"/>
              <a:t>3/3/2022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dirty="0"/>
              <a:t>3/3/2022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664C608-40B1-4030-A28D-5B74BC98ADCE}" type="datetimeFigureOut">
              <a:rPr lang="en-US" dirty="0"/>
              <a:t>3/3/2022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tmp"/><Relationship Id="rId7" Type="http://schemas.openxmlformats.org/officeDocument/2006/relationships/image" Target="../media/image10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9.jpeg"/><Relationship Id="rId5" Type="http://schemas.openxmlformats.org/officeDocument/2006/relationships/image" Target="../media/image8.png"/><Relationship Id="rId4" Type="http://schemas.openxmlformats.org/officeDocument/2006/relationships/image" Target="../media/image7.tmp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tmp"/><Relationship Id="rId7" Type="http://schemas.openxmlformats.org/officeDocument/2006/relationships/image" Target="../media/image10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9.jpeg"/><Relationship Id="rId5" Type="http://schemas.openxmlformats.org/officeDocument/2006/relationships/image" Target="../media/image8.png"/><Relationship Id="rId4" Type="http://schemas.openxmlformats.org/officeDocument/2006/relationships/image" Target="../media/image7.tmp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2970812"/>
          </a:xfrm>
        </p:spPr>
        <p:txBody>
          <a:bodyPr/>
          <a:lstStyle/>
          <a:p>
            <a:r>
              <a:rPr lang="fr-BE" sz="6000" b="1" cap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Racisme et </a:t>
            </a:r>
            <a:r>
              <a:rPr lang="fr-BE" sz="6000" b="1" cap="non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Discriminations</a:t>
            </a:r>
            <a:br>
              <a:rPr lang="fr-BE" sz="6000" b="1" cap="non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fr-BE" sz="6000" b="1" cap="non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Ethno-Raciales </a:t>
            </a:r>
            <a:r>
              <a:rPr lang="fr-BE" sz="6000" b="1" cap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au Luxembourg</a:t>
            </a:r>
            <a:br>
              <a:rPr lang="fr-BE" sz="6000" b="1" cap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fr-BE" sz="4800" b="1" cap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fr-BE" sz="4800" b="1" cap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fr-BE" sz="2800" cap="non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03.03.2022 – Synthèse des constats et des recommandations</a:t>
            </a:r>
            <a:endParaRPr lang="fr-BE" sz="4800" cap="none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69848" y="4968815"/>
            <a:ext cx="8401956" cy="1777041"/>
          </a:xfrm>
        </p:spPr>
        <p:txBody>
          <a:bodyPr>
            <a:normAutofit/>
          </a:bodyPr>
          <a:lstStyle/>
          <a:p>
            <a:endParaRPr lang="fr-BE" sz="1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fr-BE" sz="1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ts val="600"/>
              </a:spcBef>
            </a:pPr>
            <a:r>
              <a:rPr lang="fr-BE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CEFIS</a:t>
            </a:r>
            <a:r>
              <a:rPr lang="fr-BE" sz="1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. – </a:t>
            </a:r>
            <a:r>
              <a:rPr lang="fr-BE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Sylvain Besch</a:t>
            </a:r>
            <a:r>
              <a:rPr lang="fr-BE" sz="1200" dirty="0">
                <a:latin typeface="Calibri" panose="020F0502020204030204" pitchFamily="34" charset="0"/>
                <a:cs typeface="Calibri" panose="020F0502020204030204" pitchFamily="34" charset="0"/>
              </a:rPr>
              <a:t>, Nénad Dubajic, Annick Jacobs, Frédéric </a:t>
            </a:r>
            <a:r>
              <a:rPr lang="fr-BE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Mertz</a:t>
            </a:r>
            <a:endParaRPr lang="fr-BE" sz="7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ts val="600"/>
              </a:spcBef>
            </a:pPr>
            <a:r>
              <a:rPr lang="fr-BE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LISER</a:t>
            </a:r>
            <a:r>
              <a:rPr lang="fr-BE" sz="1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. – </a:t>
            </a:r>
            <a:r>
              <a:rPr lang="fr-BE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Frédéric Docquier</a:t>
            </a:r>
            <a:r>
              <a:rPr lang="fr-BE" sz="1200" dirty="0">
                <a:latin typeface="Calibri" panose="020F0502020204030204" pitchFamily="34" charset="0"/>
                <a:cs typeface="Calibri" panose="020F0502020204030204" pitchFamily="34" charset="0"/>
              </a:rPr>
              <a:t>, Michel Tenikue, </a:t>
            </a:r>
            <a:r>
              <a:rPr lang="fr-BE" sz="1200" dirty="0" err="1">
                <a:latin typeface="Calibri" panose="020F0502020204030204" pitchFamily="34" charset="0"/>
                <a:cs typeface="Calibri" panose="020F0502020204030204" pitchFamily="34" charset="0"/>
              </a:rPr>
              <a:t>Aleksa</a:t>
            </a:r>
            <a:r>
              <a:rPr lang="fr-BE" sz="1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BE" sz="12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Uljarevic</a:t>
            </a:r>
            <a:endParaRPr lang="fr-BE" sz="12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ts val="600"/>
              </a:spcBef>
            </a:pPr>
            <a:r>
              <a:rPr lang="fr-BE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Coordination par le Département de l’Intégration du </a:t>
            </a:r>
            <a:r>
              <a:rPr lang="fr-FR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Ministère de la Famille, de l’Intégration et à la Grande Région</a:t>
            </a:r>
            <a:endParaRPr lang="fr-BE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ts val="600"/>
              </a:spcBef>
            </a:pPr>
            <a:r>
              <a:rPr lang="fr-BE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A l’initiative de la </a:t>
            </a:r>
            <a:r>
              <a:rPr lang="fr-BE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Chambre des Députés</a:t>
            </a:r>
            <a:r>
              <a:rPr lang="fr-BE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 du Luxembourg</a:t>
            </a:r>
            <a:endParaRPr lang="fr-BE" sz="1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695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59180" y="192787"/>
            <a:ext cx="10058400" cy="672364"/>
          </a:xfrm>
        </p:spPr>
        <p:txBody>
          <a:bodyPr>
            <a:normAutofit fontScale="90000"/>
          </a:bodyPr>
          <a:lstStyle/>
          <a:p>
            <a:r>
              <a:rPr lang="fr-BE" sz="4400" cap="sm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Discriminations Perçues comme </a:t>
            </a:r>
            <a:r>
              <a:rPr lang="fr-BE" sz="4400" cap="smal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Témoin/Expert</a:t>
            </a:r>
            <a:endParaRPr lang="fr-BE" sz="4400" cap="smal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1126174" y="1264832"/>
            <a:ext cx="4754880" cy="640080"/>
          </a:xfrm>
        </p:spPr>
        <p:txBody>
          <a:bodyPr>
            <a:normAutofit/>
          </a:bodyPr>
          <a:lstStyle/>
          <a:p>
            <a:r>
              <a:rPr lang="fr-BE" sz="2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	Enquête qualitative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1126174" y="2144486"/>
            <a:ext cx="9991406" cy="440540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BE" sz="19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Avis des experts et acteurs de terrain:</a:t>
            </a:r>
          </a:p>
          <a:p>
            <a:r>
              <a:rPr lang="fr-BE" sz="1900" dirty="0" smtClean="0">
                <a:latin typeface="Calibri" panose="020F0502020204030204" pitchFamily="34" charset="0"/>
                <a:cs typeface="Calibri" panose="020F0502020204030204" pitchFamily="34" charset="0"/>
              </a:rPr>
              <a:t>Processus </a:t>
            </a:r>
            <a:r>
              <a:rPr lang="fr-BE" sz="1900" dirty="0">
                <a:latin typeface="Calibri" panose="020F0502020204030204" pitchFamily="34" charset="0"/>
                <a:cs typeface="Calibri" panose="020F0502020204030204" pitchFamily="34" charset="0"/>
              </a:rPr>
              <a:t>qui va </a:t>
            </a:r>
            <a:r>
              <a:rPr lang="fr-BE" sz="1900" i="1" dirty="0">
                <a:latin typeface="Calibri" panose="020F0502020204030204" pitchFamily="34" charset="0"/>
                <a:cs typeface="Calibri" panose="020F0502020204030204" pitchFamily="34" charset="0"/>
              </a:rPr>
              <a:t>crescendo</a:t>
            </a:r>
            <a:r>
              <a:rPr lang="fr-BE" sz="1900" dirty="0">
                <a:latin typeface="Calibri" panose="020F0502020204030204" pitchFamily="34" charset="0"/>
                <a:cs typeface="Calibri" panose="020F0502020204030204" pitchFamily="34" charset="0"/>
              </a:rPr>
              <a:t>: de la catégorisation inconsciente </a:t>
            </a:r>
            <a:r>
              <a:rPr lang="fr-BE" sz="1900" dirty="0" smtClean="0">
                <a:latin typeface="Calibri" panose="020F0502020204030204" pitchFamily="34" charset="0"/>
                <a:cs typeface="Calibri" panose="020F0502020204030204" pitchFamily="34" charset="0"/>
              </a:rPr>
              <a:t>à </a:t>
            </a:r>
            <a:r>
              <a:rPr lang="fr-BE" sz="1900" dirty="0">
                <a:latin typeface="Calibri" panose="020F0502020204030204" pitchFamily="34" charset="0"/>
                <a:cs typeface="Calibri" panose="020F0502020204030204" pitchFamily="34" charset="0"/>
              </a:rPr>
              <a:t>l’acte </a:t>
            </a:r>
            <a:r>
              <a:rPr lang="fr-BE" sz="1900" dirty="0" smtClean="0">
                <a:latin typeface="Calibri" panose="020F0502020204030204" pitchFamily="34" charset="0"/>
                <a:cs typeface="Calibri" panose="020F0502020204030204" pitchFamily="34" charset="0"/>
              </a:rPr>
              <a:t>± </a:t>
            </a:r>
            <a:r>
              <a:rPr lang="fr-BE" sz="1900" dirty="0">
                <a:latin typeface="Calibri" panose="020F0502020204030204" pitchFamily="34" charset="0"/>
                <a:cs typeface="Calibri" panose="020F0502020204030204" pitchFamily="34" charset="0"/>
              </a:rPr>
              <a:t>visible et ± </a:t>
            </a:r>
            <a:r>
              <a:rPr lang="fr-BE" sz="1900" dirty="0" smtClean="0">
                <a:latin typeface="Calibri" panose="020F0502020204030204" pitchFamily="34" charset="0"/>
                <a:cs typeface="Calibri" panose="020F0502020204030204" pitchFamily="34" charset="0"/>
              </a:rPr>
              <a:t>intentionnel</a:t>
            </a:r>
            <a:endParaRPr lang="fr-BE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fr-BE" sz="1900" dirty="0">
                <a:latin typeface="Calibri" panose="020F0502020204030204" pitchFamily="34" charset="0"/>
                <a:cs typeface="Calibri" panose="020F0502020204030204" pitchFamily="34" charset="0"/>
              </a:rPr>
              <a:t>Secteurs les plus cités:</a:t>
            </a:r>
          </a:p>
          <a:p>
            <a:pPr lvl="1"/>
            <a:r>
              <a:rPr lang="fr-BE" sz="1400" i="1" dirty="0">
                <a:latin typeface="Calibri" panose="020F0502020204030204" pitchFamily="34" charset="0"/>
                <a:cs typeface="Calibri" panose="020F0502020204030204" pitchFamily="34" charset="0"/>
              </a:rPr>
              <a:t>Travail (</a:t>
            </a:r>
            <a:r>
              <a:rPr lang="fr-BE" sz="1400" i="1" dirty="0" err="1">
                <a:latin typeface="Calibri" panose="020F0502020204030204" pitchFamily="34" charset="0"/>
                <a:cs typeface="Calibri" panose="020F0502020204030204" pitchFamily="34" charset="0"/>
              </a:rPr>
              <a:t>endo</a:t>
            </a:r>
            <a:r>
              <a:rPr lang="fr-BE" sz="1400" i="1" dirty="0">
                <a:latin typeface="Calibri" panose="020F0502020204030204" pitchFamily="34" charset="0"/>
                <a:cs typeface="Calibri" panose="020F0502020204030204" pitchFamily="34" charset="0"/>
              </a:rPr>
              <a:t>/</a:t>
            </a:r>
            <a:r>
              <a:rPr lang="fr-BE" sz="1400" i="1" dirty="0" err="1">
                <a:latin typeface="Calibri" panose="020F0502020204030204" pitchFamily="34" charset="0"/>
                <a:cs typeface="Calibri" panose="020F0502020204030204" pitchFamily="34" charset="0"/>
              </a:rPr>
              <a:t>exogroupes</a:t>
            </a:r>
            <a:r>
              <a:rPr lang="fr-BE" sz="1400" i="1" dirty="0">
                <a:latin typeface="Calibri" panose="020F0502020204030204" pitchFamily="34" charset="0"/>
                <a:cs typeface="Calibri" panose="020F0502020204030204" pitchFamily="34" charset="0"/>
              </a:rPr>
              <a:t>, filières)</a:t>
            </a:r>
          </a:p>
          <a:p>
            <a:pPr lvl="1"/>
            <a:r>
              <a:rPr lang="fr-BE" sz="1400" i="1" dirty="0">
                <a:latin typeface="Calibri" panose="020F0502020204030204" pitchFamily="34" charset="0"/>
                <a:cs typeface="Calibri" panose="020F0502020204030204" pitchFamily="34" charset="0"/>
              </a:rPr>
              <a:t>Logement (concurrence forte)</a:t>
            </a:r>
          </a:p>
          <a:p>
            <a:pPr lvl="1"/>
            <a:r>
              <a:rPr lang="fr-BE" sz="1400" i="1" dirty="0">
                <a:latin typeface="Calibri" panose="020F0502020204030204" pitchFamily="34" charset="0"/>
                <a:cs typeface="Calibri" panose="020F0502020204030204" pitchFamily="34" charset="0"/>
              </a:rPr>
              <a:t>Ecole (inégalité des chances, préjugés inconscients)</a:t>
            </a:r>
          </a:p>
          <a:p>
            <a:pPr lvl="1"/>
            <a:r>
              <a:rPr lang="fr-BE" sz="1400" i="1" dirty="0">
                <a:latin typeface="Calibri" panose="020F0502020204030204" pitchFamily="34" charset="0"/>
                <a:cs typeface="Calibri" panose="020F0502020204030204" pitchFamily="34" charset="0"/>
              </a:rPr>
              <a:t>Réseaux sociaux (</a:t>
            </a:r>
            <a:r>
              <a:rPr lang="fr-BE" sz="1400" i="1" dirty="0" err="1">
                <a:latin typeface="Calibri" panose="020F0502020204030204" pitchFamily="34" charset="0"/>
                <a:cs typeface="Calibri" panose="020F0502020204030204" pitchFamily="34" charset="0"/>
              </a:rPr>
              <a:t>hate</a:t>
            </a:r>
            <a:r>
              <a:rPr lang="fr-BE" sz="1400" i="1" dirty="0">
                <a:latin typeface="Calibri" panose="020F0502020204030204" pitchFamily="34" charset="0"/>
                <a:cs typeface="Calibri" panose="020F0502020204030204" pitchFamily="34" charset="0"/>
              </a:rPr>
              <a:t> speech)</a:t>
            </a:r>
          </a:p>
          <a:p>
            <a:r>
              <a:rPr lang="fr-BE" sz="1900" dirty="0">
                <a:latin typeface="Calibri" panose="020F0502020204030204" pitchFamily="34" charset="0"/>
                <a:cs typeface="Calibri" panose="020F0502020204030204" pitchFamily="34" charset="0"/>
              </a:rPr>
              <a:t>Groupes cibles les plus cités:</a:t>
            </a:r>
          </a:p>
          <a:p>
            <a:pPr lvl="1"/>
            <a:r>
              <a:rPr lang="fr-BE" sz="1400" i="1" dirty="0">
                <a:latin typeface="Calibri" panose="020F0502020204030204" pitchFamily="34" charset="0"/>
                <a:cs typeface="Calibri" panose="020F0502020204030204" pitchFamily="34" charset="0"/>
              </a:rPr>
              <a:t>Afro-descendants</a:t>
            </a:r>
          </a:p>
          <a:p>
            <a:pPr lvl="1"/>
            <a:r>
              <a:rPr lang="fr-BE" sz="1400" i="1" dirty="0">
                <a:latin typeface="Calibri" panose="020F0502020204030204" pitchFamily="34" charset="0"/>
                <a:cs typeface="Calibri" panose="020F0502020204030204" pitchFamily="34" charset="0"/>
              </a:rPr>
              <a:t>Arabo-musulman</a:t>
            </a:r>
          </a:p>
          <a:p>
            <a:pPr lvl="1"/>
            <a:r>
              <a:rPr lang="fr-BE" sz="1400" i="1" dirty="0">
                <a:latin typeface="Calibri" panose="020F0502020204030204" pitchFamily="34" charset="0"/>
                <a:cs typeface="Calibri" panose="020F0502020204030204" pitchFamily="34" charset="0"/>
              </a:rPr>
              <a:t>Portugais</a:t>
            </a:r>
          </a:p>
          <a:p>
            <a:pPr lvl="1"/>
            <a:r>
              <a:rPr lang="fr-BE" sz="1400" i="1" dirty="0">
                <a:latin typeface="Calibri" panose="020F0502020204030204" pitchFamily="34" charset="0"/>
                <a:cs typeface="Calibri" panose="020F0502020204030204" pitchFamily="34" charset="0"/>
              </a:rPr>
              <a:t>Moins souvent: Balkans, communauté juive</a:t>
            </a:r>
          </a:p>
          <a:p>
            <a:r>
              <a:rPr lang="fr-BE" sz="1800" dirty="0">
                <a:latin typeface="Calibri" panose="020F0502020204030204" pitchFamily="34" charset="0"/>
                <a:cs typeface="Calibri" panose="020F0502020204030204" pitchFamily="34" charset="0"/>
              </a:rPr>
              <a:t>Intersectionnalité: phénotype + genre + catégorie </a:t>
            </a:r>
            <a:r>
              <a:rPr lang="fr-BE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socio-économique </a:t>
            </a:r>
            <a:r>
              <a:rPr lang="fr-BE" sz="1800" dirty="0">
                <a:latin typeface="Calibri" panose="020F0502020204030204" pitchFamily="34" charset="0"/>
                <a:cs typeface="Calibri" panose="020F0502020204030204" pitchFamily="34" charset="0"/>
              </a:rPr>
              <a:t>+ </a:t>
            </a:r>
            <a:r>
              <a:rPr lang="fr-BE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culture/langue </a:t>
            </a:r>
            <a:r>
              <a:rPr lang="fr-BE" sz="1800" dirty="0">
                <a:latin typeface="Calibri" panose="020F0502020204030204" pitchFamily="34" charset="0"/>
                <a:cs typeface="Calibri" panose="020F0502020204030204" pitchFamily="34" charset="0"/>
              </a:rPr>
              <a:t>+ </a:t>
            </a:r>
            <a:r>
              <a:rPr lang="fr-BE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etc.</a:t>
            </a:r>
            <a:endParaRPr lang="fr-BE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26" name="Image 25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19" t="-4546" r="6418" b="-4947"/>
          <a:stretch/>
        </p:blipFill>
        <p:spPr bwMode="auto">
          <a:xfrm>
            <a:off x="1059180" y="1184106"/>
            <a:ext cx="791845" cy="79184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270924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59180" y="192787"/>
            <a:ext cx="10058400" cy="672364"/>
          </a:xfrm>
        </p:spPr>
        <p:txBody>
          <a:bodyPr>
            <a:normAutofit fontScale="90000"/>
          </a:bodyPr>
          <a:lstStyle/>
          <a:p>
            <a:r>
              <a:rPr lang="fr-BE" sz="4400" cap="sm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Discriminations Perçues comme Victime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221649" y="1108840"/>
            <a:ext cx="4754880" cy="640080"/>
          </a:xfrm>
        </p:spPr>
        <p:txBody>
          <a:bodyPr/>
          <a:lstStyle/>
          <a:p>
            <a:r>
              <a:rPr lang="fr-BE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	Enquête quantitative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1221648" y="1998181"/>
            <a:ext cx="6678767" cy="471835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r-BE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Confirmation générale des avis d’experts:</a:t>
            </a:r>
            <a:endParaRPr lang="fr-BE" sz="1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fr-BE" sz="1800" dirty="0">
                <a:latin typeface="Calibri" panose="020F0502020204030204" pitchFamily="34" charset="0"/>
                <a:cs typeface="Calibri" panose="020F0502020204030204" pitchFamily="34" charset="0"/>
              </a:rPr>
              <a:t>Lieu de travail: 17,3%</a:t>
            </a:r>
          </a:p>
          <a:p>
            <a:pPr lvl="1"/>
            <a:r>
              <a:rPr lang="fr-BE" sz="1400" b="1" i="1" dirty="0">
                <a:latin typeface="Calibri" panose="020F0502020204030204" pitchFamily="34" charset="0"/>
                <a:cs typeface="Calibri" panose="020F0502020204030204" pitchFamily="34" charset="0"/>
              </a:rPr>
              <a:t>Mais </a:t>
            </a:r>
            <a:r>
              <a:rPr lang="fr-BE" sz="1400" b="1" i="1" u="sng" dirty="0" smtClean="0">
                <a:latin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Noirs A-I </a:t>
            </a:r>
            <a:r>
              <a:rPr lang="fr-BE" sz="1400" b="1" i="1" u="sng" dirty="0">
                <a:latin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 </a:t>
            </a:r>
            <a:r>
              <a:rPr lang="fr-BE" sz="1400" b="1" i="1" u="sng" dirty="0">
                <a:latin typeface="Calibri" panose="020F0502020204030204" pitchFamily="34" charset="0"/>
                <a:cs typeface="Calibri" panose="020F0502020204030204" pitchFamily="34" charset="0"/>
              </a:rPr>
              <a:t>38%</a:t>
            </a:r>
            <a:r>
              <a:rPr lang="fr-BE" sz="1400" b="1" i="1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fr-BE" sz="1400" b="1" i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Musul</a:t>
            </a:r>
            <a:r>
              <a:rPr lang="fr-BE" sz="1400" b="1" i="1" dirty="0">
                <a:latin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 A-I</a:t>
            </a:r>
            <a:r>
              <a:rPr lang="fr-BE" sz="14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BE" sz="1400" b="1" i="1" dirty="0">
                <a:latin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 28%, </a:t>
            </a:r>
            <a:r>
              <a:rPr lang="fr-BE" sz="1400" b="1" i="1" u="sng" dirty="0">
                <a:latin typeface="Calibri" panose="020F0502020204030204" pitchFamily="34" charset="0"/>
                <a:cs typeface="Calibri" panose="020F0502020204030204" pitchFamily="34" charset="0"/>
              </a:rPr>
              <a:t>Port </a:t>
            </a:r>
            <a:r>
              <a:rPr lang="fr-BE" sz="1400" b="1" i="1" u="sng" dirty="0">
                <a:latin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  33%</a:t>
            </a:r>
            <a:r>
              <a:rPr lang="fr-BE" sz="1400" b="1" i="1" dirty="0">
                <a:latin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, </a:t>
            </a:r>
            <a:r>
              <a:rPr lang="fr-BE" sz="1400" b="1" i="1" dirty="0" err="1" smtClean="0">
                <a:latin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Aut</a:t>
            </a:r>
            <a:r>
              <a:rPr lang="fr-BE" sz="14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-EU </a:t>
            </a:r>
            <a:r>
              <a:rPr lang="fr-BE" sz="1400" b="1" i="1" dirty="0">
                <a:latin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 </a:t>
            </a:r>
            <a:r>
              <a:rPr lang="fr-BE" sz="1400" b="1" i="1" dirty="0" smtClean="0">
                <a:latin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13%</a:t>
            </a:r>
            <a:endParaRPr lang="fr-BE" sz="1400" b="1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fr-BE" sz="1800" dirty="0">
                <a:latin typeface="Calibri" panose="020F0502020204030204" pitchFamily="34" charset="0"/>
                <a:cs typeface="Calibri" panose="020F0502020204030204" pitchFamily="34" charset="0"/>
              </a:rPr>
              <a:t>Enseignement: 17,3%</a:t>
            </a:r>
          </a:p>
          <a:p>
            <a:pPr lvl="1"/>
            <a:r>
              <a:rPr lang="fr-BE" sz="1400" b="1" i="1" dirty="0">
                <a:latin typeface="Calibri" panose="020F0502020204030204" pitchFamily="34" charset="0"/>
                <a:cs typeface="Calibri" panose="020F0502020204030204" pitchFamily="34" charset="0"/>
              </a:rPr>
              <a:t>Mais </a:t>
            </a:r>
            <a:r>
              <a:rPr lang="fr-BE" sz="1400" b="1" i="1" dirty="0" smtClean="0">
                <a:latin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Noirs A-I </a:t>
            </a:r>
            <a:r>
              <a:rPr lang="fr-BE" sz="1400" b="1" i="1" dirty="0">
                <a:latin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 </a:t>
            </a:r>
            <a:r>
              <a:rPr lang="fr-BE" sz="1400" b="1" i="1" dirty="0">
                <a:latin typeface="Calibri" panose="020F0502020204030204" pitchFamily="34" charset="0"/>
                <a:cs typeface="Calibri" panose="020F0502020204030204" pitchFamily="34" charset="0"/>
              </a:rPr>
              <a:t>27%, </a:t>
            </a:r>
            <a:r>
              <a:rPr lang="fr-BE" sz="1400" b="1" i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Musul</a:t>
            </a:r>
            <a:r>
              <a:rPr lang="fr-BE" sz="1400" b="1" i="1" dirty="0">
                <a:latin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 A-I</a:t>
            </a:r>
            <a:r>
              <a:rPr lang="fr-BE" sz="14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BE" sz="1400" b="1" i="1" dirty="0">
                <a:latin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 28%, </a:t>
            </a:r>
            <a:r>
              <a:rPr lang="fr-BE" sz="1400" b="1" i="1" u="sng" dirty="0">
                <a:latin typeface="Calibri" panose="020F0502020204030204" pitchFamily="34" charset="0"/>
                <a:cs typeface="Calibri" panose="020F0502020204030204" pitchFamily="34" charset="0"/>
              </a:rPr>
              <a:t>Port </a:t>
            </a:r>
            <a:r>
              <a:rPr lang="fr-BE" sz="1400" b="1" i="1" u="sng" dirty="0">
                <a:latin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  35%</a:t>
            </a:r>
            <a:r>
              <a:rPr lang="fr-BE" sz="1400" b="1" i="1" dirty="0">
                <a:latin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, </a:t>
            </a:r>
            <a:r>
              <a:rPr lang="fr-BE" sz="1400" b="1" i="1" dirty="0" err="1" smtClean="0">
                <a:latin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Aut</a:t>
            </a:r>
            <a:r>
              <a:rPr lang="fr-BE" sz="14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-EU </a:t>
            </a:r>
            <a:r>
              <a:rPr lang="fr-BE" sz="1400" b="1" i="1" dirty="0">
                <a:latin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 </a:t>
            </a:r>
            <a:r>
              <a:rPr lang="fr-BE" sz="1400" b="1" i="1" dirty="0" smtClean="0">
                <a:latin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16%</a:t>
            </a:r>
            <a:endParaRPr lang="fr-BE" sz="1600" b="1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fr-BE" sz="1800" dirty="0">
                <a:latin typeface="Calibri" panose="020F0502020204030204" pitchFamily="34" charset="0"/>
                <a:cs typeface="Calibri" panose="020F0502020204030204" pitchFamily="34" charset="0"/>
              </a:rPr>
              <a:t>Recherche d’emploi: 15,5%</a:t>
            </a:r>
          </a:p>
          <a:p>
            <a:pPr lvl="1"/>
            <a:r>
              <a:rPr lang="fr-BE" sz="1400" b="1" i="1" dirty="0">
                <a:latin typeface="Calibri" panose="020F0502020204030204" pitchFamily="34" charset="0"/>
                <a:cs typeface="Calibri" panose="020F0502020204030204" pitchFamily="34" charset="0"/>
              </a:rPr>
              <a:t>Mais </a:t>
            </a:r>
            <a:r>
              <a:rPr lang="fr-BE" sz="1400" b="1" i="1" u="sng" dirty="0" smtClean="0">
                <a:latin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Noirs A-I </a:t>
            </a:r>
            <a:r>
              <a:rPr lang="fr-BE" sz="1400" b="1" i="1" u="sng" dirty="0">
                <a:latin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 </a:t>
            </a:r>
            <a:r>
              <a:rPr lang="fr-BE" sz="1400" b="1" i="1" u="sng" dirty="0">
                <a:latin typeface="Calibri" panose="020F0502020204030204" pitchFamily="34" charset="0"/>
                <a:cs typeface="Calibri" panose="020F0502020204030204" pitchFamily="34" charset="0"/>
              </a:rPr>
              <a:t>35%</a:t>
            </a:r>
            <a:r>
              <a:rPr lang="fr-BE" sz="1400" b="1" i="1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fr-BE" sz="1400" b="1" i="1" u="sng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Musul</a:t>
            </a:r>
            <a:r>
              <a:rPr lang="fr-BE" sz="1400" b="1" i="1" u="sng" dirty="0">
                <a:latin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 A-I</a:t>
            </a:r>
            <a:r>
              <a:rPr lang="fr-BE" sz="1400" b="1" i="1" u="sng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BE" sz="1400" b="1" i="1" u="sng" dirty="0">
                <a:latin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 34%</a:t>
            </a:r>
            <a:r>
              <a:rPr lang="fr-BE" sz="1400" b="1" i="1" dirty="0">
                <a:latin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, </a:t>
            </a:r>
            <a:r>
              <a:rPr lang="fr-BE" sz="1400" b="1" i="1" dirty="0">
                <a:latin typeface="Calibri" panose="020F0502020204030204" pitchFamily="34" charset="0"/>
                <a:cs typeface="Calibri" panose="020F0502020204030204" pitchFamily="34" charset="0"/>
              </a:rPr>
              <a:t>Port </a:t>
            </a:r>
            <a:r>
              <a:rPr lang="fr-BE" sz="1400" b="1" i="1" dirty="0">
                <a:latin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  29%, </a:t>
            </a:r>
            <a:r>
              <a:rPr lang="fr-BE" sz="1400" b="1" i="1" dirty="0" err="1" smtClean="0">
                <a:latin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Aut</a:t>
            </a:r>
            <a:r>
              <a:rPr lang="fr-BE" sz="14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-EU </a:t>
            </a:r>
            <a:r>
              <a:rPr lang="fr-BE" sz="1400" b="1" i="1" dirty="0">
                <a:latin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 </a:t>
            </a:r>
            <a:r>
              <a:rPr lang="fr-BE" sz="1400" b="1" i="1" dirty="0" smtClean="0">
                <a:latin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12% </a:t>
            </a:r>
            <a:endParaRPr lang="fr-BE" sz="1400" b="1" i="1" dirty="0">
              <a:latin typeface="Calibri" panose="020F0502020204030204" pitchFamily="34" charset="0"/>
              <a:cs typeface="Calibri" panose="020F0502020204030204" pitchFamily="34" charset="0"/>
              <a:sym typeface="Symbol" panose="05050102010706020507" pitchFamily="18" charset="2"/>
            </a:endParaRPr>
          </a:p>
          <a:p>
            <a:r>
              <a:rPr lang="fr-BE" sz="1800" dirty="0">
                <a:latin typeface="Calibri" panose="020F0502020204030204" pitchFamily="34" charset="0"/>
                <a:cs typeface="Calibri" panose="020F0502020204030204" pitchFamily="34" charset="0"/>
              </a:rPr>
              <a:t>Recherche de logement: 13,7%</a:t>
            </a:r>
          </a:p>
          <a:p>
            <a:pPr lvl="1"/>
            <a:r>
              <a:rPr lang="fr-BE" sz="1400" b="1" i="1" dirty="0">
                <a:latin typeface="Calibri" panose="020F0502020204030204" pitchFamily="34" charset="0"/>
                <a:cs typeface="Calibri" panose="020F0502020204030204" pitchFamily="34" charset="0"/>
              </a:rPr>
              <a:t>Mais </a:t>
            </a:r>
            <a:r>
              <a:rPr lang="fr-BE" sz="1400" b="1" i="1" u="sng" dirty="0">
                <a:latin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Noirs A-I  </a:t>
            </a:r>
            <a:r>
              <a:rPr lang="fr-BE" sz="1400" b="1" i="1" u="sng" dirty="0">
                <a:latin typeface="Calibri" panose="020F0502020204030204" pitchFamily="34" charset="0"/>
                <a:cs typeface="Calibri" panose="020F0502020204030204" pitchFamily="34" charset="0"/>
              </a:rPr>
              <a:t>37%</a:t>
            </a:r>
            <a:r>
              <a:rPr lang="fr-BE" sz="1400" b="1" i="1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fr-BE" sz="1400" b="1" i="1" u="sng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Musul</a:t>
            </a:r>
            <a:r>
              <a:rPr lang="fr-BE" sz="1400" b="1" i="1" u="sng" dirty="0">
                <a:latin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 A-I</a:t>
            </a:r>
            <a:r>
              <a:rPr lang="fr-BE" sz="1400" b="1" i="1" u="sng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BE" sz="1400" b="1" i="1" u="sng" dirty="0">
                <a:latin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 32%</a:t>
            </a:r>
            <a:r>
              <a:rPr lang="fr-BE" sz="1400" b="1" i="1" dirty="0">
                <a:latin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, </a:t>
            </a:r>
            <a:r>
              <a:rPr lang="fr-BE" sz="1400" b="1" i="1" dirty="0">
                <a:latin typeface="Calibri" panose="020F0502020204030204" pitchFamily="34" charset="0"/>
                <a:cs typeface="Calibri" panose="020F0502020204030204" pitchFamily="34" charset="0"/>
              </a:rPr>
              <a:t>Port </a:t>
            </a:r>
            <a:r>
              <a:rPr lang="fr-BE" sz="1400" b="1" i="1" dirty="0">
                <a:latin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  26%, </a:t>
            </a:r>
            <a:r>
              <a:rPr lang="fr-BE" sz="1400" b="1" i="1" dirty="0" err="1" smtClean="0">
                <a:latin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Aut</a:t>
            </a:r>
            <a:r>
              <a:rPr lang="fr-BE" sz="14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-EU </a:t>
            </a:r>
            <a:r>
              <a:rPr lang="fr-BE" sz="1400" b="1" i="1" dirty="0">
                <a:latin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 </a:t>
            </a:r>
            <a:r>
              <a:rPr lang="fr-BE" sz="1400" b="1" i="1" dirty="0" smtClean="0">
                <a:latin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14%</a:t>
            </a:r>
            <a:endParaRPr lang="fr-BE" sz="1400" b="1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fr-BE" sz="1800" dirty="0">
                <a:latin typeface="Calibri" panose="020F0502020204030204" pitchFamily="34" charset="0"/>
                <a:cs typeface="Calibri" panose="020F0502020204030204" pitchFamily="34" charset="0"/>
              </a:rPr>
              <a:t>Réseaux sociaux: 11,2%</a:t>
            </a:r>
          </a:p>
          <a:p>
            <a:pPr lvl="1"/>
            <a:r>
              <a:rPr lang="fr-BE" sz="1400" b="1" i="1" dirty="0">
                <a:latin typeface="Calibri" panose="020F0502020204030204" pitchFamily="34" charset="0"/>
                <a:cs typeface="Calibri" panose="020F0502020204030204" pitchFamily="34" charset="0"/>
              </a:rPr>
              <a:t>Mais </a:t>
            </a:r>
            <a:r>
              <a:rPr lang="fr-BE" sz="1400" b="1" i="1" dirty="0">
                <a:latin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Noirs A-I  </a:t>
            </a:r>
            <a:r>
              <a:rPr lang="fr-BE" sz="1400" b="1" i="1" dirty="0">
                <a:latin typeface="Calibri" panose="020F0502020204030204" pitchFamily="34" charset="0"/>
                <a:cs typeface="Calibri" panose="020F0502020204030204" pitchFamily="34" charset="0"/>
              </a:rPr>
              <a:t>24%, </a:t>
            </a:r>
            <a:r>
              <a:rPr lang="fr-BE" sz="1400" b="1" i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Musul</a:t>
            </a:r>
            <a:r>
              <a:rPr lang="fr-BE" sz="1400" b="1" i="1" dirty="0">
                <a:latin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 A-I</a:t>
            </a:r>
            <a:r>
              <a:rPr lang="fr-BE" sz="14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BE" sz="1400" b="1" i="1" dirty="0">
                <a:latin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 27%, </a:t>
            </a:r>
            <a:r>
              <a:rPr lang="fr-BE" sz="1400" b="1" i="1" dirty="0">
                <a:latin typeface="Calibri" panose="020F0502020204030204" pitchFamily="34" charset="0"/>
                <a:cs typeface="Calibri" panose="020F0502020204030204" pitchFamily="34" charset="0"/>
              </a:rPr>
              <a:t>Port </a:t>
            </a:r>
            <a:r>
              <a:rPr lang="fr-BE" sz="1400" b="1" i="1" dirty="0">
                <a:latin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  19%, </a:t>
            </a:r>
            <a:r>
              <a:rPr lang="fr-BE" sz="1400" b="1" i="1" dirty="0" err="1" smtClean="0">
                <a:latin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Aut</a:t>
            </a:r>
            <a:r>
              <a:rPr lang="fr-BE" sz="14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-EU </a:t>
            </a:r>
            <a:r>
              <a:rPr lang="fr-BE" sz="1400" b="1" i="1" dirty="0">
                <a:latin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 </a:t>
            </a:r>
            <a:r>
              <a:rPr lang="fr-BE" sz="1400" b="1" i="1" dirty="0" smtClean="0">
                <a:latin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9%</a:t>
            </a:r>
            <a:endParaRPr lang="fr-BE" sz="1400" b="1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fr-BE" sz="1800" dirty="0">
                <a:latin typeface="Calibri" panose="020F0502020204030204" pitchFamily="34" charset="0"/>
                <a:cs typeface="Calibri" panose="020F0502020204030204" pitchFamily="34" charset="0"/>
              </a:rPr>
              <a:t>Contrôle de police: 10,0%</a:t>
            </a:r>
          </a:p>
          <a:p>
            <a:pPr lvl="1"/>
            <a:r>
              <a:rPr lang="fr-BE" sz="1400" b="1" i="1" dirty="0">
                <a:latin typeface="Calibri" panose="020F0502020204030204" pitchFamily="34" charset="0"/>
                <a:cs typeface="Calibri" panose="020F0502020204030204" pitchFamily="34" charset="0"/>
              </a:rPr>
              <a:t>Mais </a:t>
            </a:r>
            <a:r>
              <a:rPr lang="fr-BE" sz="1400" b="1" i="1" dirty="0">
                <a:latin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Noirs A-I  </a:t>
            </a:r>
            <a:r>
              <a:rPr lang="fr-BE" sz="1400" b="1" i="1" dirty="0">
                <a:latin typeface="Calibri" panose="020F0502020204030204" pitchFamily="34" charset="0"/>
                <a:cs typeface="Calibri" panose="020F0502020204030204" pitchFamily="34" charset="0"/>
              </a:rPr>
              <a:t>20%, </a:t>
            </a:r>
            <a:r>
              <a:rPr lang="fr-BE" sz="1400" b="1" i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Musul</a:t>
            </a:r>
            <a:r>
              <a:rPr lang="fr-BE" sz="1400" b="1" i="1" dirty="0">
                <a:latin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 A-I</a:t>
            </a:r>
            <a:r>
              <a:rPr lang="fr-BE" sz="14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BE" sz="1400" b="1" i="1" dirty="0">
                <a:latin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 27%, </a:t>
            </a:r>
            <a:r>
              <a:rPr lang="fr-BE" sz="1400" b="1" i="1" dirty="0">
                <a:latin typeface="Calibri" panose="020F0502020204030204" pitchFamily="34" charset="0"/>
                <a:cs typeface="Calibri" panose="020F0502020204030204" pitchFamily="34" charset="0"/>
              </a:rPr>
              <a:t>Port </a:t>
            </a:r>
            <a:r>
              <a:rPr lang="fr-BE" sz="1400" b="1" i="1" dirty="0">
                <a:latin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  21%, </a:t>
            </a:r>
            <a:r>
              <a:rPr lang="fr-BE" sz="1400" b="1" i="1" dirty="0" err="1" smtClean="0">
                <a:latin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Aut</a:t>
            </a:r>
            <a:r>
              <a:rPr lang="fr-BE" sz="14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-EU </a:t>
            </a:r>
            <a:r>
              <a:rPr lang="fr-BE" sz="1400" b="1" i="1" dirty="0">
                <a:latin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 </a:t>
            </a:r>
            <a:r>
              <a:rPr lang="fr-BE" sz="1400" b="1" i="1" dirty="0" smtClean="0">
                <a:latin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6%</a:t>
            </a:r>
            <a:endParaRPr lang="fr-BE" sz="1600" b="1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fr-BE" sz="11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fr-BE" sz="12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Parts </a:t>
            </a:r>
            <a:r>
              <a:rPr lang="fr-BE" sz="1200" b="1" dirty="0">
                <a:latin typeface="Calibri" panose="020F0502020204030204" pitchFamily="34" charset="0"/>
                <a:cs typeface="Calibri" panose="020F0502020204030204" pitchFamily="34" charset="0"/>
              </a:rPr>
              <a:t>moindres dans les sports et loisirs (8,4%) ou dans la </a:t>
            </a:r>
            <a:r>
              <a:rPr lang="fr-BE" sz="12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santé et </a:t>
            </a:r>
            <a:r>
              <a:rPr lang="fr-BE" sz="1200" b="1" dirty="0">
                <a:latin typeface="Calibri" panose="020F0502020204030204" pitchFamily="34" charset="0"/>
                <a:cs typeface="Calibri" panose="020F0502020204030204" pitchFamily="34" charset="0"/>
              </a:rPr>
              <a:t>accès aux soins (8,2%)</a:t>
            </a:r>
          </a:p>
          <a:p>
            <a:endParaRPr lang="fr-BE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25" name="Image 24" descr="Ligne Icône, Signe De Vecteur D&amp;#39;ensemble, Pictogramme Linéaire D&amp;#39;histogramme  De Style D&amp;#39;isolement Sur Le Blanc Symbole, Illustrat Illustration de  Vecteur - Illustration du linéaire, contour: 92664875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990" t="21825" r="22123" b="21958"/>
          <a:stretch/>
        </p:blipFill>
        <p:spPr bwMode="auto">
          <a:xfrm>
            <a:off x="1229637" y="1037801"/>
            <a:ext cx="791845" cy="79184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152584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59179" y="192787"/>
            <a:ext cx="10660069" cy="672364"/>
          </a:xfrm>
        </p:spPr>
        <p:txBody>
          <a:bodyPr>
            <a:normAutofit fontScale="90000"/>
          </a:bodyPr>
          <a:lstStyle/>
          <a:p>
            <a:r>
              <a:rPr lang="fr-BE" sz="4400" cap="sm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Discrimination &amp; Racisme: Expériences &amp; Invisibilité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049425" y="1255144"/>
            <a:ext cx="4754880" cy="640080"/>
          </a:xfrm>
        </p:spPr>
        <p:txBody>
          <a:bodyPr/>
          <a:lstStyle/>
          <a:p>
            <a:r>
              <a:rPr lang="fr-BE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	Enquête quantitative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7049425" y="2290060"/>
            <a:ext cx="4754880" cy="45727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BE" sz="1800" b="1" dirty="0">
                <a:latin typeface="Calibri" panose="020F0502020204030204" pitchFamily="34" charset="0"/>
                <a:cs typeface="Calibri" panose="020F0502020204030204" pitchFamily="34" charset="0"/>
              </a:rPr>
              <a:t>Principales expériences vécues:</a:t>
            </a:r>
          </a:p>
          <a:p>
            <a:r>
              <a:rPr lang="fr-BE" sz="1600" dirty="0">
                <a:latin typeface="Calibri" panose="020F0502020204030204" pitchFamily="34" charset="0"/>
                <a:cs typeface="Calibri" panose="020F0502020204030204" pitchFamily="34" charset="0"/>
              </a:rPr>
              <a:t>Traitements inégalitaires: 54,9%</a:t>
            </a:r>
          </a:p>
          <a:p>
            <a:r>
              <a:rPr lang="fr-BE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Paroles </a:t>
            </a:r>
            <a:r>
              <a:rPr lang="fr-BE" sz="1600" dirty="0">
                <a:latin typeface="Calibri" panose="020F0502020204030204" pitchFamily="34" charset="0"/>
                <a:cs typeface="Calibri" panose="020F0502020204030204" pitchFamily="34" charset="0"/>
              </a:rPr>
              <a:t>ou gestes déplacés: 41,3%</a:t>
            </a:r>
          </a:p>
          <a:p>
            <a:r>
              <a:rPr lang="fr-BE" sz="1200" dirty="0">
                <a:latin typeface="Calibri" panose="020F0502020204030204" pitchFamily="34" charset="0"/>
                <a:cs typeface="Calibri" panose="020F0502020204030204" pitchFamily="34" charset="0"/>
              </a:rPr>
              <a:t>Commentaire sur l’accent (23,8%) ou méconnaissance des langues (19,1%)… jusqu’aux rares cas d’agression physique (6,3%)</a:t>
            </a:r>
          </a:p>
          <a:p>
            <a:pPr>
              <a:spcBef>
                <a:spcPts val="0"/>
              </a:spcBef>
            </a:pPr>
            <a:endParaRPr lang="fr-BE" sz="11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fr-BE" sz="1800" b="1" dirty="0">
                <a:latin typeface="Calibri" panose="020F0502020204030204" pitchFamily="34" charset="0"/>
                <a:cs typeface="Calibri" panose="020F0502020204030204" pitchFamily="34" charset="0"/>
              </a:rPr>
              <a:t>Déclarations des expériences:</a:t>
            </a:r>
          </a:p>
          <a:p>
            <a:r>
              <a:rPr lang="fr-BE" sz="1600" dirty="0">
                <a:latin typeface="Calibri" panose="020F0502020204030204" pitchFamily="34" charset="0"/>
                <a:cs typeface="Calibri" panose="020F0502020204030204" pitchFamily="34" charset="0"/>
              </a:rPr>
              <a:t>66,6% des victimes de racisme ou de discriminations affirment ne pas le déclarer</a:t>
            </a:r>
          </a:p>
          <a:p>
            <a:pPr lvl="1"/>
            <a:r>
              <a:rPr lang="fr-BE" sz="1200" dirty="0">
                <a:latin typeface="Calibri" panose="020F0502020204030204" pitchFamily="34" charset="0"/>
                <a:cs typeface="Calibri" panose="020F0502020204030204" pitchFamily="34" charset="0"/>
              </a:rPr>
              <a:t>Parce que jugé inutiles ou pas suffisamment graves,</a:t>
            </a:r>
          </a:p>
          <a:p>
            <a:pPr lvl="1"/>
            <a:r>
              <a:rPr lang="fr-BE" sz="1200" dirty="0">
                <a:latin typeface="Calibri" panose="020F0502020204030204" pitchFamily="34" charset="0"/>
                <a:cs typeface="Calibri" panose="020F0502020204030204" pitchFamily="34" charset="0"/>
              </a:rPr>
              <a:t>par manque d’information, ou parce que c’est compliqué</a:t>
            </a:r>
          </a:p>
          <a:p>
            <a:r>
              <a:rPr lang="fr-BE" sz="1600" dirty="0">
                <a:latin typeface="Calibri" panose="020F0502020204030204" pitchFamily="34" charset="0"/>
                <a:cs typeface="Calibri" panose="020F0502020204030204" pitchFamily="34" charset="0"/>
              </a:rPr>
              <a:t>Et 22,2% ne se prononce pas</a:t>
            </a:r>
          </a:p>
          <a:p>
            <a:pPr lvl="1"/>
            <a:endParaRPr lang="fr-BE" sz="1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fr-BE" sz="1600" b="1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 Confirmation d’un phénomène sournois</a:t>
            </a:r>
            <a:br>
              <a:rPr lang="fr-BE" sz="1600" b="1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</a:br>
            <a:r>
              <a:rPr lang="fr-BE" sz="1600" b="1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(micro-agressions) et relativement </a:t>
            </a:r>
            <a:r>
              <a:rPr lang="fr-BE" sz="1600" b="1" dirty="0">
                <a:latin typeface="Calibri" panose="020F0502020204030204" pitchFamily="34" charset="0"/>
                <a:cs typeface="Calibri" panose="020F0502020204030204" pitchFamily="34" charset="0"/>
              </a:rPr>
              <a:t>invisible</a:t>
            </a:r>
          </a:p>
          <a:p>
            <a:endParaRPr lang="fr-BE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1126174" y="1264832"/>
            <a:ext cx="4754880" cy="640080"/>
          </a:xfrm>
        </p:spPr>
        <p:txBody>
          <a:bodyPr>
            <a:normAutofit/>
          </a:bodyPr>
          <a:lstStyle/>
          <a:p>
            <a:r>
              <a:rPr lang="fr-BE" sz="2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	Enquête qualitative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1126174" y="2290060"/>
            <a:ext cx="4623163" cy="431152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r-BE" sz="1800" b="1" dirty="0">
                <a:latin typeface="Calibri" panose="020F0502020204030204" pitchFamily="34" charset="0"/>
                <a:cs typeface="Calibri" panose="020F0502020204030204" pitchFamily="34" charset="0"/>
              </a:rPr>
              <a:t>Stratégies les plus citées (dans l’ordre):</a:t>
            </a:r>
          </a:p>
          <a:p>
            <a:pPr marL="342900" indent="-342900">
              <a:buFont typeface="+mj-lt"/>
              <a:buAutoNum type="arabicPeriod"/>
            </a:pPr>
            <a:r>
              <a:rPr lang="fr-BE" sz="1600" dirty="0">
                <a:latin typeface="Calibri" panose="020F0502020204030204" pitchFamily="34" charset="0"/>
                <a:cs typeface="Calibri" panose="020F0502020204030204" pitchFamily="34" charset="0"/>
              </a:rPr>
              <a:t>Garder le silence pour rester invisible</a:t>
            </a:r>
          </a:p>
          <a:p>
            <a:pPr marL="342900" indent="-342900">
              <a:buFont typeface="+mj-lt"/>
              <a:buAutoNum type="arabicPeriod"/>
            </a:pPr>
            <a:r>
              <a:rPr lang="fr-BE" sz="1600" dirty="0">
                <a:latin typeface="Calibri" panose="020F0502020204030204" pitchFamily="34" charset="0"/>
                <a:cs typeface="Calibri" panose="020F0502020204030204" pitchFamily="34" charset="0"/>
              </a:rPr>
              <a:t>Fuir (quitter un emploi, repli communautaire)</a:t>
            </a:r>
          </a:p>
          <a:p>
            <a:pPr marL="342900" indent="-342900">
              <a:buFont typeface="+mj-lt"/>
              <a:buAutoNum type="arabicPeriod"/>
            </a:pPr>
            <a:r>
              <a:rPr lang="fr-BE" sz="1600" dirty="0">
                <a:latin typeface="Calibri" panose="020F0502020204030204" pitchFamily="34" charset="0"/>
                <a:cs typeface="Calibri" panose="020F0502020204030204" pitchFamily="34" charset="0"/>
              </a:rPr>
              <a:t>Oser s’exprimer (au bout du rouleau)</a:t>
            </a:r>
          </a:p>
          <a:p>
            <a:endParaRPr lang="fr-BE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fr-BE" sz="1800" b="1" dirty="0">
                <a:latin typeface="Calibri" panose="020F0502020204030204" pitchFamily="34" charset="0"/>
                <a:cs typeface="Calibri" panose="020F0502020204030204" pitchFamily="34" charset="0"/>
              </a:rPr>
              <a:t>Invisibilité: </a:t>
            </a:r>
          </a:p>
          <a:p>
            <a:r>
              <a:rPr lang="fr-BE" sz="1600" dirty="0">
                <a:latin typeface="Calibri" panose="020F0502020204030204" pitchFamily="34" charset="0"/>
                <a:cs typeface="Calibri" panose="020F0502020204030204" pitchFamily="34" charset="0"/>
              </a:rPr>
              <a:t>Peu de </a:t>
            </a:r>
            <a:r>
              <a:rPr lang="fr-BE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outings</a:t>
            </a:r>
            <a:r>
              <a:rPr lang="fr-BE" sz="1600" dirty="0">
                <a:latin typeface="Calibri" panose="020F0502020204030204" pitchFamily="34" charset="0"/>
                <a:cs typeface="Calibri" panose="020F0502020204030204" pitchFamily="34" charset="0"/>
              </a:rPr>
              <a:t>; réticence générale à porter plainte</a:t>
            </a:r>
          </a:p>
          <a:p>
            <a:r>
              <a:rPr lang="fr-BE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Filtrage: </a:t>
            </a:r>
            <a:r>
              <a:rPr lang="fr-BE" sz="1600" dirty="0">
                <a:latin typeface="Calibri" panose="020F0502020204030204" pitchFamily="34" charset="0"/>
                <a:cs typeface="Calibri" panose="020F0502020204030204" pitchFamily="34" charset="0"/>
              </a:rPr>
              <a:t>inconscience du racisme, difficultés à verbaliser (peur, déni), contrôle social important (interne à sa communauté et externe, manque d’anonymisation au Luxembourg</a:t>
            </a:r>
            <a:r>
              <a:rPr lang="fr-BE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endParaRPr lang="fr-BE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fr-BE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Problématique </a:t>
            </a:r>
            <a:r>
              <a:rPr lang="fr-BE" sz="1600" dirty="0">
                <a:latin typeface="Calibri" panose="020F0502020204030204" pitchFamily="34" charset="0"/>
                <a:cs typeface="Calibri" panose="020F0502020204030204" pitchFamily="34" charset="0"/>
              </a:rPr>
              <a:t>de la preuve, structures et mécanismes peu connus et </a:t>
            </a:r>
            <a:r>
              <a:rPr lang="fr-BE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reconnus</a:t>
            </a:r>
          </a:p>
          <a:p>
            <a:r>
              <a:rPr lang="fr-BE" sz="1600" dirty="0">
                <a:latin typeface="Calibri" panose="020F0502020204030204" pitchFamily="34" charset="0"/>
                <a:cs typeface="Calibri" panose="020F0502020204030204" pitchFamily="34" charset="0"/>
              </a:rPr>
              <a:t>Peu de données</a:t>
            </a:r>
          </a:p>
          <a:p>
            <a:endParaRPr lang="fr-BE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25" name="Image 24" descr="Ligne Icône, Signe De Vecteur D&amp;#39;ensemble, Pictogramme Linéaire D&amp;#39;histogramme  De Style D&amp;#39;isolement Sur Le Blanc Symbole, Illustrat Illustration de  Vecteur - Illustration du linéaire, contour: 92664875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990" t="21825" r="22123" b="21958"/>
          <a:stretch/>
        </p:blipFill>
        <p:spPr bwMode="auto">
          <a:xfrm>
            <a:off x="7057413" y="1184105"/>
            <a:ext cx="791845" cy="79184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6" name="Image 25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19" t="-4546" r="6418" b="-4947"/>
          <a:stretch/>
        </p:blipFill>
        <p:spPr bwMode="auto">
          <a:xfrm>
            <a:off x="1059180" y="1184106"/>
            <a:ext cx="791845" cy="79184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751543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BE" sz="1800" b="1" cap="small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Racisme et Stéréotypes</a:t>
            </a:r>
            <a:br>
              <a:rPr lang="fr-BE" sz="1800" b="1" cap="small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fr-BE" sz="1800" b="1" cap="small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Discriminations </a:t>
            </a:r>
            <a:r>
              <a:rPr lang="fr-BE" sz="1800" b="1" cap="small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ethno-raciales</a:t>
            </a:r>
            <a:r>
              <a:rPr lang="fr-BE" sz="1800" b="1" cap="small" dirty="0" smtClean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fr-BE" sz="1800" b="1" cap="small" dirty="0" smtClean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fr-BE" sz="1800" b="1" cap="small" dirty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fr-BE" sz="1800" b="1" cap="small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fr-BE" sz="6000" b="1" cap="small" dirty="0">
                <a:latin typeface="Calibri" panose="020F0502020204030204" pitchFamily="34" charset="0"/>
                <a:cs typeface="Calibri" panose="020F0502020204030204" pitchFamily="34" charset="0"/>
              </a:rPr>
              <a:t>Cadre </a:t>
            </a:r>
            <a:r>
              <a:rPr lang="fr-BE" sz="6000" b="1" cap="small" dirty="0" smtClean="0">
                <a:latin typeface="Calibri" panose="020F0502020204030204" pitchFamily="34" charset="0"/>
                <a:cs typeface="Calibri" panose="020F0502020204030204" pitchFamily="34" charset="0"/>
              </a:rPr>
              <a:t>légal </a:t>
            </a:r>
            <a:r>
              <a:rPr lang="fr-BE" sz="6000" b="1" cap="small" dirty="0">
                <a:latin typeface="Calibri" panose="020F0502020204030204" pitchFamily="34" charset="0"/>
                <a:cs typeface="Calibri" panose="020F0502020204030204" pitchFamily="34" charset="0"/>
              </a:rPr>
              <a:t>et Institutionnel</a:t>
            </a:r>
            <a:br>
              <a:rPr lang="fr-BE" sz="6000" b="1" cap="small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fr-BE" sz="1800" b="1" cap="small" dirty="0" smtClean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fr-BE" sz="1800" b="1" cap="small" dirty="0" smtClean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fr-BE" sz="1800" b="1" cap="small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Recommandations </a:t>
            </a:r>
            <a:r>
              <a:rPr lang="fr-BE" sz="1800" b="1" cap="small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politiques et avis d’experts</a:t>
            </a:r>
          </a:p>
        </p:txBody>
      </p:sp>
    </p:spTree>
    <p:extLst>
      <p:ext uri="{BB962C8B-B14F-4D97-AF65-F5344CB8AC3E}">
        <p14:creationId xmlns:p14="http://schemas.microsoft.com/office/powerpoint/2010/main" val="524063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59179" y="192787"/>
            <a:ext cx="10660069" cy="672364"/>
          </a:xfrm>
        </p:spPr>
        <p:txBody>
          <a:bodyPr>
            <a:normAutofit fontScale="90000"/>
          </a:bodyPr>
          <a:lstStyle/>
          <a:p>
            <a:r>
              <a:rPr lang="fr-BE" sz="4400" cap="smal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Cadre Légal et Institutionnel</a:t>
            </a:r>
            <a:endParaRPr lang="fr-BE" sz="4400" cap="smal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1126174" y="1264832"/>
            <a:ext cx="4754880" cy="640080"/>
          </a:xfrm>
        </p:spPr>
        <p:txBody>
          <a:bodyPr>
            <a:normAutofit/>
          </a:bodyPr>
          <a:lstStyle/>
          <a:p>
            <a:r>
              <a:rPr lang="fr-BE" sz="2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	Enquête qualitative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1126174" y="2584704"/>
            <a:ext cx="10053890" cy="4016884"/>
          </a:xfrm>
        </p:spPr>
        <p:txBody>
          <a:bodyPr>
            <a:normAutofit/>
          </a:bodyPr>
          <a:lstStyle/>
          <a:p>
            <a:pPr marL="468630" indent="-285750">
              <a:buFont typeface="Arial" panose="020B0604020202020204" pitchFamily="34" charset="0"/>
              <a:buChar char="•"/>
            </a:pPr>
            <a:r>
              <a:rPr lang="fr-CH" dirty="0" smtClean="0">
                <a:latin typeface="Calibri" panose="020F0502020204030204" pitchFamily="34" charset="0"/>
                <a:cs typeface="Calibri" panose="020F0502020204030204" pitchFamily="34" charset="0"/>
              </a:rPr>
              <a:t>Un </a:t>
            </a:r>
            <a:r>
              <a:rPr lang="fr-CH" dirty="0">
                <a:latin typeface="Calibri" panose="020F0502020204030204" pitchFamily="34" charset="0"/>
                <a:cs typeface="Calibri" panose="020F0502020204030204" pitchFamily="34" charset="0"/>
              </a:rPr>
              <a:t>droit qui peine à être </a:t>
            </a:r>
            <a:r>
              <a:rPr lang="fr-CH" dirty="0" smtClean="0">
                <a:latin typeface="Calibri" panose="020F0502020204030204" pitchFamily="34" charset="0"/>
                <a:cs typeface="Calibri" panose="020F0502020204030204" pitchFamily="34" charset="0"/>
              </a:rPr>
              <a:t>appliqué 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(s</a:t>
            </a:r>
            <a:r>
              <a:rPr lang="fr-BE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urtout</a:t>
            </a:r>
            <a:r>
              <a:rPr lang="fr-BE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BE" dirty="0">
                <a:latin typeface="Calibri" panose="020F0502020204030204" pitchFamily="34" charset="0"/>
                <a:cs typeface="Calibri" panose="020F0502020204030204" pitchFamily="34" charset="0"/>
              </a:rPr>
              <a:t>en matière de </a:t>
            </a:r>
            <a:r>
              <a:rPr lang="fr-BE" dirty="0" smtClean="0">
                <a:latin typeface="Calibri" panose="020F0502020204030204" pitchFamily="34" charset="0"/>
                <a:cs typeface="Calibri" panose="020F0502020204030204" pitchFamily="34" charset="0"/>
              </a:rPr>
              <a:t>discrimination)</a:t>
            </a:r>
            <a:endParaRPr lang="fr-LU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68630" indent="-285750">
              <a:buFont typeface="Arial" panose="020B0604020202020204" pitchFamily="34" charset="0"/>
              <a:buChar char="•"/>
            </a:pPr>
            <a:r>
              <a:rPr lang="fr-BE" dirty="0">
                <a:latin typeface="Calibri" panose="020F0502020204030204" pitchFamily="34" charset="0"/>
                <a:cs typeface="Calibri" panose="020F0502020204030204" pitchFamily="34" charset="0"/>
              </a:rPr>
              <a:t>Disparités entre cadres légaux et difficulté de lisibilité du droit antidiscriminatoire</a:t>
            </a:r>
          </a:p>
          <a:p>
            <a:pPr marL="468630" indent="-285750">
              <a:buFont typeface="Arial" panose="020B0604020202020204" pitchFamily="34" charset="0"/>
              <a:buChar char="•"/>
            </a:pPr>
            <a:r>
              <a:rPr lang="fr-LU" dirty="0">
                <a:latin typeface="Calibri" panose="020F0502020204030204" pitchFamily="34" charset="0"/>
                <a:cs typeface="Calibri" panose="020F0502020204030204" pitchFamily="34" charset="0"/>
              </a:rPr>
              <a:t>Pas d’application de la possibilité d’agir comme partie civile pour associations et syndicats</a:t>
            </a:r>
          </a:p>
          <a:p>
            <a:pPr marL="468630" indent="-285750">
              <a:buFont typeface="Arial" panose="020B0604020202020204" pitchFamily="34" charset="0"/>
              <a:buChar char="•"/>
            </a:pPr>
            <a:r>
              <a:rPr lang="fr-BE" dirty="0">
                <a:latin typeface="Calibri" panose="020F0502020204030204" pitchFamily="34" charset="0"/>
                <a:cs typeface="Calibri" panose="020F0502020204030204" pitchFamily="34" charset="0"/>
              </a:rPr>
              <a:t>Manque d’une incrimination aggravée (en cas de motif de haine) </a:t>
            </a:r>
          </a:p>
          <a:p>
            <a:pPr marL="468630" indent="-285750">
              <a:buFont typeface="Arial" panose="020B0604020202020204" pitchFamily="34" charset="0"/>
              <a:buChar char="•"/>
            </a:pPr>
            <a:r>
              <a:rPr lang="fr-BE" dirty="0">
                <a:latin typeface="Calibri" panose="020F0502020204030204" pitchFamily="34" charset="0"/>
                <a:cs typeface="Calibri" panose="020F0502020204030204" pitchFamily="34" charset="0"/>
              </a:rPr>
              <a:t>Assistance judiciaire </a:t>
            </a:r>
            <a:r>
              <a:rPr lang="fr-BE" dirty="0" smtClean="0">
                <a:latin typeface="Calibri" panose="020F0502020204030204" pitchFamily="34" charset="0"/>
                <a:cs typeface="Calibri" panose="020F0502020204030204" pitchFamily="34" charset="0"/>
              </a:rPr>
              <a:t>limitée</a:t>
            </a:r>
          </a:p>
          <a:p>
            <a:pPr marL="468630" indent="-285750">
              <a:buFont typeface="Arial" panose="020B0604020202020204" pitchFamily="34" charset="0"/>
              <a:buChar char="•"/>
            </a:pPr>
            <a:r>
              <a:rPr lang="fr-BE" dirty="0" smtClean="0">
                <a:latin typeface="Calibri" panose="020F0502020204030204" pitchFamily="34" charset="0"/>
                <a:cs typeface="Calibri" panose="020F0502020204030204" pitchFamily="34" charset="0"/>
              </a:rPr>
              <a:t>Etc.</a:t>
            </a:r>
            <a:endParaRPr lang="fr-BE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26" name="Image 25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19" t="-4546" r="6418" b="-4947"/>
          <a:stretch/>
        </p:blipFill>
        <p:spPr bwMode="auto">
          <a:xfrm>
            <a:off x="1059180" y="1184106"/>
            <a:ext cx="791845" cy="79184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59378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67127" y="1225296"/>
            <a:ext cx="9766725" cy="3520440"/>
          </a:xfrm>
        </p:spPr>
        <p:txBody>
          <a:bodyPr>
            <a:normAutofit/>
          </a:bodyPr>
          <a:lstStyle/>
          <a:p>
            <a:r>
              <a:rPr lang="fr-BE" sz="1800" b="1" cap="small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Racisme et Stéréotypes</a:t>
            </a:r>
            <a:br>
              <a:rPr lang="fr-BE" sz="1800" b="1" cap="small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fr-BE" sz="1800" b="1" cap="small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Discriminations ethno-raciales</a:t>
            </a:r>
            <a:br>
              <a:rPr lang="fr-BE" sz="1800" b="1" cap="small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fr-BE" sz="1800" b="1" cap="small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Cadre </a:t>
            </a:r>
            <a:r>
              <a:rPr lang="fr-BE" sz="1800" b="1" cap="small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légal et </a:t>
            </a:r>
            <a:r>
              <a:rPr lang="fr-BE" sz="1800" b="1" cap="small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Institutionnel</a:t>
            </a:r>
            <a:br>
              <a:rPr lang="fr-BE" sz="1800" b="1" cap="small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fr-BE" sz="1800" b="1" cap="small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br>
              <a:rPr lang="fr-BE" sz="1800" b="1" cap="small" dirty="0" smtClean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fr-BE" sz="6000" b="1" cap="small" dirty="0" smtClean="0">
                <a:latin typeface="Calibri" panose="020F0502020204030204" pitchFamily="34" charset="0"/>
                <a:cs typeface="Calibri" panose="020F0502020204030204" pitchFamily="34" charset="0"/>
              </a:rPr>
              <a:t>Recommandations </a:t>
            </a:r>
            <a:r>
              <a:rPr lang="fr-BE" sz="6000" b="1" cap="small" dirty="0">
                <a:latin typeface="Calibri" panose="020F0502020204030204" pitchFamily="34" charset="0"/>
                <a:cs typeface="Calibri" panose="020F0502020204030204" pitchFamily="34" charset="0"/>
              </a:rPr>
              <a:t>politiques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165774" y="5020055"/>
            <a:ext cx="9768078" cy="1604679"/>
          </a:xfrm>
        </p:spPr>
        <p:txBody>
          <a:bodyPr>
            <a:normAutofit/>
          </a:bodyPr>
          <a:lstStyle/>
          <a:p>
            <a:r>
              <a:rPr lang="fr-BE" b="1" dirty="0">
                <a:latin typeface="Calibri" panose="020F0502020204030204" pitchFamily="34" charset="0"/>
                <a:cs typeface="Calibri" panose="020F0502020204030204" pitchFamily="34" charset="0"/>
              </a:rPr>
              <a:t>Attentes de la population: </a:t>
            </a:r>
            <a:r>
              <a:rPr lang="fr-BE" sz="1800" i="1" dirty="0">
                <a:latin typeface="Calibri" panose="020F0502020204030204" pitchFamily="34" charset="0"/>
                <a:cs typeface="Calibri" panose="020F0502020204030204" pitchFamily="34" charset="0"/>
              </a:rPr>
              <a:t>fortes attentes de nouvelles décisions (sanction, sensibilisation, vivre-ensemble) dans la population en général, et au sein des groupes à risque en particulier</a:t>
            </a:r>
          </a:p>
          <a:p>
            <a:r>
              <a:rPr lang="fr-BE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Analyse qualitative: </a:t>
            </a:r>
            <a:r>
              <a:rPr lang="fr-BE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Cinq axes prioritaires</a:t>
            </a:r>
            <a:endParaRPr lang="fr-BE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6040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59180" y="192787"/>
            <a:ext cx="10058400" cy="672364"/>
          </a:xfrm>
        </p:spPr>
        <p:txBody>
          <a:bodyPr>
            <a:normAutofit fontScale="90000"/>
          </a:bodyPr>
          <a:lstStyle/>
          <a:p>
            <a:r>
              <a:rPr lang="fr-BE" sz="4400" cap="smal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Attentes de la Population</a:t>
            </a:r>
            <a:endParaRPr lang="fr-BE" sz="4400" cap="smal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059180" y="1255144"/>
            <a:ext cx="4754880" cy="640080"/>
          </a:xfrm>
        </p:spPr>
        <p:txBody>
          <a:bodyPr/>
          <a:lstStyle/>
          <a:p>
            <a:r>
              <a:rPr lang="fr-BE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	Enquête quantitative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1059180" y="2290060"/>
            <a:ext cx="5005190" cy="446530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BE" sz="1800" b="1" dirty="0">
                <a:latin typeface="Calibri" panose="020F0502020204030204" pitchFamily="34" charset="0"/>
                <a:cs typeface="Calibri" panose="020F0502020204030204" pitchFamily="34" charset="0"/>
              </a:rPr>
              <a:t>50,3% des résidents pensent que l’identification et la sanction des pratiques discriminatoires sont insuffisantes…</a:t>
            </a:r>
          </a:p>
          <a:p>
            <a:pPr marL="0" indent="0">
              <a:buNone/>
            </a:pPr>
            <a:r>
              <a:rPr lang="fr-BE" sz="1800" b="1" dirty="0">
                <a:latin typeface="Calibri" panose="020F0502020204030204" pitchFamily="34" charset="0"/>
                <a:cs typeface="Calibri" panose="020F0502020204030204" pitchFamily="34" charset="0"/>
              </a:rPr>
              <a:t>Et 68,4% des résidents pensent que des nouvelles décisions sont nécessaires</a:t>
            </a:r>
          </a:p>
          <a:p>
            <a:pPr marL="0" indent="0">
              <a:buNone/>
            </a:pPr>
            <a:endParaRPr lang="fr-BE" sz="1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fr-BE" sz="1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fr-BE" sz="1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fr-BE" sz="1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fr-BE" sz="1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fr-BE" sz="1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fr-BE" sz="1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fr-BE" sz="1200" dirty="0">
                <a:latin typeface="Calibri" panose="020F0502020204030204" pitchFamily="34" charset="0"/>
                <a:cs typeface="Calibri" panose="020F0502020204030204" pitchFamily="34" charset="0"/>
              </a:rPr>
              <a:t>Ces parts sont plus élevées (</a:t>
            </a:r>
            <a:r>
              <a:rPr lang="fr-BE" sz="1200" dirty="0">
                <a:latin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</a:t>
            </a:r>
            <a:r>
              <a:rPr lang="fr-BE" sz="1200" dirty="0">
                <a:latin typeface="Calibri" panose="020F0502020204030204" pitchFamily="34" charset="0"/>
                <a:cs typeface="Calibri" panose="020F0502020204030204" pitchFamily="34" charset="0"/>
              </a:rPr>
              <a:t> 80%) chez les Portugais, les </a:t>
            </a:r>
            <a:r>
              <a:rPr lang="fr-BE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Musulmans A-I, </a:t>
            </a:r>
            <a:r>
              <a:rPr lang="fr-BE" sz="1200" dirty="0">
                <a:latin typeface="Calibri" panose="020F0502020204030204" pitchFamily="34" charset="0"/>
                <a:cs typeface="Calibri" panose="020F0502020204030204" pitchFamily="34" charset="0"/>
              </a:rPr>
              <a:t>les personnes de couleur </a:t>
            </a:r>
            <a:r>
              <a:rPr lang="fr-BE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noire A-I </a:t>
            </a:r>
            <a:r>
              <a:rPr lang="fr-BE" sz="1200" dirty="0">
                <a:latin typeface="Calibri" panose="020F0502020204030204" pitchFamily="34" charset="0"/>
                <a:cs typeface="Calibri" panose="020F0502020204030204" pitchFamily="34" charset="0"/>
              </a:rPr>
              <a:t>(et/ou originaires d’Afrique sub-saharienne)</a:t>
            </a:r>
          </a:p>
          <a:p>
            <a:pPr marL="0" indent="0">
              <a:buNone/>
            </a:pPr>
            <a:endParaRPr lang="fr-BE" sz="18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7049431" y="2280372"/>
            <a:ext cx="4623163" cy="412975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BE" sz="1800" b="1" dirty="0">
                <a:latin typeface="Calibri" panose="020F0502020204030204" pitchFamily="34" charset="0"/>
                <a:cs typeface="Calibri" panose="020F0502020204030204" pitchFamily="34" charset="0"/>
              </a:rPr>
              <a:t>Les domaines prioritaires</a:t>
            </a:r>
          </a:p>
          <a:p>
            <a:pPr lvl="1"/>
            <a:r>
              <a:rPr lang="fr-BE" sz="1600" dirty="0">
                <a:latin typeface="Calibri" panose="020F0502020204030204" pitchFamily="34" charset="0"/>
                <a:cs typeface="Calibri" panose="020F0502020204030204" pitchFamily="34" charset="0"/>
              </a:rPr>
              <a:t>Monde de l’entreprise (58,7%)</a:t>
            </a:r>
          </a:p>
          <a:p>
            <a:pPr lvl="1"/>
            <a:r>
              <a:rPr lang="fr-BE" sz="1600" dirty="0">
                <a:latin typeface="Calibri" panose="020F0502020204030204" pitchFamily="34" charset="0"/>
                <a:cs typeface="Calibri" panose="020F0502020204030204" pitchFamily="34" charset="0"/>
              </a:rPr>
              <a:t>Enseignement (57,6%)</a:t>
            </a:r>
          </a:p>
          <a:p>
            <a:pPr lvl="1"/>
            <a:r>
              <a:rPr lang="fr-BE" sz="1600" dirty="0">
                <a:latin typeface="Calibri" panose="020F0502020204030204" pitchFamily="34" charset="0"/>
                <a:cs typeface="Calibri" panose="020F0502020204030204" pitchFamily="34" charset="0"/>
              </a:rPr>
              <a:t>Marché du logement (32,3</a:t>
            </a:r>
            <a:r>
              <a:rPr lang="fr-BE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%)</a:t>
            </a:r>
          </a:p>
          <a:p>
            <a:pPr lvl="1"/>
            <a:endParaRPr lang="fr-BE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fr-BE" sz="1800" b="1" dirty="0">
                <a:latin typeface="Calibri" panose="020F0502020204030204" pitchFamily="34" charset="0"/>
                <a:cs typeface="Calibri" panose="020F0502020204030204" pitchFamily="34" charset="0"/>
              </a:rPr>
              <a:t>Actions perçues comme des priorités</a:t>
            </a:r>
          </a:p>
          <a:p>
            <a:pPr lvl="1"/>
            <a:r>
              <a:rPr lang="fr-BE" sz="1600" dirty="0">
                <a:latin typeface="Calibri" panose="020F0502020204030204" pitchFamily="34" charset="0"/>
                <a:cs typeface="Calibri" panose="020F0502020204030204" pitchFamily="34" charset="0"/>
              </a:rPr>
              <a:t>Initiatives concrètes favorisant la mixité et l’interculturalité (entre 28 et 32%)</a:t>
            </a:r>
          </a:p>
          <a:p>
            <a:pPr lvl="1"/>
            <a:r>
              <a:rPr lang="fr-BE" sz="1600" dirty="0">
                <a:latin typeface="Calibri" panose="020F0502020204030204" pitchFamily="34" charset="0"/>
                <a:cs typeface="Calibri" panose="020F0502020204030204" pitchFamily="34" charset="0"/>
              </a:rPr>
              <a:t>Renforcer les sanctions (29%)</a:t>
            </a:r>
          </a:p>
          <a:p>
            <a:pPr lvl="1"/>
            <a:r>
              <a:rPr lang="fr-BE" sz="1600" dirty="0">
                <a:latin typeface="Calibri" panose="020F0502020204030204" pitchFamily="34" charset="0"/>
                <a:cs typeface="Calibri" panose="020F0502020204030204" pitchFamily="34" charset="0"/>
              </a:rPr>
              <a:t>Développement de campagnes de sensibilisation à l’anti-discrimination et la diversité (environ 28%)</a:t>
            </a:r>
          </a:p>
        </p:txBody>
      </p:sp>
      <p:pic>
        <p:nvPicPr>
          <p:cNvPr id="25" name="Image 24" descr="Ligne Icône, Signe De Vecteur D&amp;#39;ensemble, Pictogramme Linéaire D&amp;#39;histogramme  De Style D&amp;#39;isolement Sur Le Blanc Symbole, Illustrat Illustration de  Vecteur - Illustration du linéaire, contour: 92664875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990" t="21825" r="22123" b="21958"/>
          <a:stretch/>
        </p:blipFill>
        <p:spPr bwMode="auto">
          <a:xfrm>
            <a:off x="1067168" y="1184105"/>
            <a:ext cx="791845" cy="79184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8" name="Picture 16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8201" y="3788229"/>
            <a:ext cx="3359241" cy="22900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2174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59179" y="192787"/>
            <a:ext cx="10660069" cy="672364"/>
          </a:xfrm>
        </p:spPr>
        <p:txBody>
          <a:bodyPr>
            <a:normAutofit fontScale="90000"/>
          </a:bodyPr>
          <a:lstStyle/>
          <a:p>
            <a:r>
              <a:rPr lang="fr-BE" sz="4400" cap="smal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Analyse qualitative</a:t>
            </a:r>
            <a:endParaRPr lang="fr-BE" sz="4400" cap="smal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1126174" y="2290060"/>
            <a:ext cx="7847138" cy="43115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BE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Triple regard (triangulation):</a:t>
            </a:r>
          </a:p>
          <a:p>
            <a:r>
              <a:rPr lang="fr-FR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Analyse </a:t>
            </a:r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documentaire </a:t>
            </a:r>
            <a:r>
              <a:rPr lang="fr-FR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légale </a:t>
            </a:r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et </a:t>
            </a:r>
            <a:r>
              <a:rPr lang="fr-FR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institutionnelle</a:t>
            </a:r>
            <a:endParaRPr lang="fr-FR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Analyse qualitative des thématiques des entretiens des experts et des structures</a:t>
            </a:r>
          </a:p>
          <a:p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Analyse des recommandations des experts et structures (</a:t>
            </a:r>
            <a:r>
              <a:rPr lang="fr-FR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basée </a:t>
            </a:r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sur la récurrence des recommandations)</a:t>
            </a:r>
          </a:p>
        </p:txBody>
      </p:sp>
      <p:pic>
        <p:nvPicPr>
          <p:cNvPr id="26" name="Image 25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19" t="-4546" r="6418" b="-4947"/>
          <a:stretch/>
        </p:blipFill>
        <p:spPr bwMode="auto">
          <a:xfrm>
            <a:off x="136153" y="73306"/>
            <a:ext cx="791845" cy="79184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Espace réservé du texte 2"/>
          <p:cNvSpPr>
            <a:spLocks noGrp="1"/>
          </p:cNvSpPr>
          <p:nvPr>
            <p:ph type="body" idx="1"/>
          </p:nvPr>
        </p:nvSpPr>
        <p:spPr>
          <a:xfrm>
            <a:off x="1059180" y="1255144"/>
            <a:ext cx="8740428" cy="640080"/>
          </a:xfrm>
        </p:spPr>
        <p:txBody>
          <a:bodyPr>
            <a:normAutofit/>
          </a:bodyPr>
          <a:lstStyle/>
          <a:p>
            <a:r>
              <a:rPr lang="fr-FR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Précisions </a:t>
            </a:r>
            <a:r>
              <a:rPr lang="fr-FR" sz="2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sur la méthodologie d’analyse des </a:t>
            </a:r>
            <a:r>
              <a:rPr lang="fr-FR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recommandations</a:t>
            </a:r>
            <a:endParaRPr lang="fr-FR" sz="24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7808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1126174" y="2290060"/>
            <a:ext cx="7847138" cy="43115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BE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Cinq objectifs:</a:t>
            </a:r>
            <a:endParaRPr lang="fr-BE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buFont typeface="+mj-lt"/>
              <a:buAutoNum type="arabicPeriod"/>
            </a:pPr>
            <a:endParaRPr lang="fr-FR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fr-FR" dirty="0" smtClean="0">
                <a:latin typeface="Calibri" panose="020F0502020204030204" pitchFamily="34" charset="0"/>
                <a:cs typeface="Calibri" panose="020F0502020204030204" pitchFamily="34" charset="0"/>
              </a:rPr>
              <a:t>Sensibiliser</a:t>
            </a:r>
            <a:r>
              <a:rPr lang="fr-FR" dirty="0">
                <a:latin typeface="Calibri" panose="020F0502020204030204" pitchFamily="34" charset="0"/>
                <a:cs typeface="Calibri" panose="020F0502020204030204" pitchFamily="34" charset="0"/>
              </a:rPr>
              <a:t>, informer, former, responsabiliser </a:t>
            </a:r>
          </a:p>
          <a:p>
            <a:pPr marL="457200" indent="-457200">
              <a:buFont typeface="+mj-lt"/>
              <a:buAutoNum type="arabicPeriod"/>
            </a:pPr>
            <a:r>
              <a:rPr lang="fr-FR" dirty="0">
                <a:latin typeface="Calibri" panose="020F0502020204030204" pitchFamily="34" charset="0"/>
                <a:cs typeface="Calibri" panose="020F0502020204030204" pitchFamily="34" charset="0"/>
              </a:rPr>
              <a:t>Renforcer et appliquer le cadre légal </a:t>
            </a:r>
          </a:p>
          <a:p>
            <a:pPr marL="457200" indent="-457200">
              <a:buFont typeface="+mj-lt"/>
              <a:buAutoNum type="arabicPeriod"/>
            </a:pPr>
            <a:r>
              <a:rPr lang="fr-FR" dirty="0">
                <a:latin typeface="Calibri" panose="020F0502020204030204" pitchFamily="34" charset="0"/>
                <a:cs typeface="Calibri" panose="020F0502020204030204" pitchFamily="34" charset="0"/>
              </a:rPr>
              <a:t>Adapter les institutions </a:t>
            </a:r>
          </a:p>
          <a:p>
            <a:pPr marL="457200" indent="-457200">
              <a:buFont typeface="+mj-lt"/>
              <a:buAutoNum type="arabicPeriod"/>
            </a:pPr>
            <a:r>
              <a:rPr lang="fr-FR" dirty="0">
                <a:latin typeface="Calibri" panose="020F0502020204030204" pitchFamily="34" charset="0"/>
                <a:cs typeface="Calibri" panose="020F0502020204030204" pitchFamily="34" charset="0"/>
              </a:rPr>
              <a:t>Améliorer la connaissance du phénomène </a:t>
            </a:r>
          </a:p>
          <a:p>
            <a:pPr marL="457200" indent="-457200">
              <a:buFont typeface="+mj-lt"/>
              <a:buAutoNum type="arabicPeriod"/>
            </a:pPr>
            <a:r>
              <a:rPr lang="fr-FR" dirty="0">
                <a:latin typeface="Calibri" panose="020F0502020204030204" pitchFamily="34" charset="0"/>
                <a:cs typeface="Calibri" panose="020F0502020204030204" pitchFamily="34" charset="0"/>
              </a:rPr>
              <a:t>Améliorer l’accueil des victimes</a:t>
            </a:r>
          </a:p>
        </p:txBody>
      </p:sp>
      <p:sp>
        <p:nvSpPr>
          <p:cNvPr id="7" name="Titre 1"/>
          <p:cNvSpPr txBox="1">
            <a:spLocks/>
          </p:cNvSpPr>
          <p:nvPr/>
        </p:nvSpPr>
        <p:spPr>
          <a:xfrm>
            <a:off x="1059179" y="192787"/>
            <a:ext cx="10660069" cy="6723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kern="1200" cap="all" baseline="0">
                <a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tile tx="6350" ty="-127000" sx="65000" sy="64000" flip="none" algn="tl"/>
                </a:blipFill>
                <a:latin typeface="+mj-lt"/>
                <a:ea typeface="+mj-ea"/>
                <a:cs typeface="+mj-cs"/>
              </a:defRPr>
            </a:lvl1pPr>
          </a:lstStyle>
          <a:p>
            <a:r>
              <a:rPr lang="fr-BE" sz="4400" cap="small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Analyse qualitative</a:t>
            </a:r>
            <a:endParaRPr lang="fr-BE" sz="4400" cap="smal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8" name="Image 25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19" t="-4546" r="6418" b="-4947"/>
          <a:stretch/>
        </p:blipFill>
        <p:spPr bwMode="auto">
          <a:xfrm>
            <a:off x="136153" y="73306"/>
            <a:ext cx="791845" cy="79184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684766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1126174" y="1828800"/>
            <a:ext cx="8298242" cy="43115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BE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1. Sensibiliser</a:t>
            </a:r>
            <a:r>
              <a:rPr lang="fr-BE" sz="2400" b="1" dirty="0">
                <a:latin typeface="Calibri" panose="020F0502020204030204" pitchFamily="34" charset="0"/>
                <a:cs typeface="Calibri" panose="020F0502020204030204" pitchFamily="34" charset="0"/>
              </a:rPr>
              <a:t>, informer, former, </a:t>
            </a:r>
            <a:r>
              <a:rPr lang="fr-BE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responsabiliser</a:t>
            </a:r>
          </a:p>
          <a:p>
            <a:r>
              <a:rPr lang="fr-FR" b="1" i="1" dirty="0">
                <a:latin typeface="Calibri" panose="020F0502020204030204" pitchFamily="34" charset="0"/>
                <a:cs typeface="Calibri" panose="020F0502020204030204" pitchFamily="34" charset="0"/>
              </a:rPr>
              <a:t>La population globale</a:t>
            </a:r>
          </a:p>
          <a:p>
            <a:pPr lvl="1"/>
            <a:r>
              <a:rPr lang="fr-FR" dirty="0">
                <a:latin typeface="Calibri" panose="020F0502020204030204" pitchFamily="34" charset="0"/>
                <a:cs typeface="Calibri" panose="020F0502020204030204" pitchFamily="34" charset="0"/>
              </a:rPr>
              <a:t>Pour lutter contre les stéréotypes: Campagne de sensibilisation, communication positive sur la diversité, </a:t>
            </a:r>
            <a:r>
              <a:rPr lang="fr-FR" dirty="0" smtClean="0">
                <a:latin typeface="Calibri" panose="020F0502020204030204" pitchFamily="34" charset="0"/>
                <a:cs typeface="Calibri" panose="020F0502020204030204" pitchFamily="34" charset="0"/>
              </a:rPr>
              <a:t>etc.</a:t>
            </a:r>
            <a:endParaRPr lang="fr-FR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fr-FR" b="1" i="1" dirty="0">
                <a:latin typeface="Calibri" panose="020F0502020204030204" pitchFamily="34" charset="0"/>
                <a:cs typeface="Calibri" panose="020F0502020204030204" pitchFamily="34" charset="0"/>
              </a:rPr>
              <a:t>Des acteurs clés par domaines</a:t>
            </a:r>
          </a:p>
          <a:p>
            <a:pPr lvl="1"/>
            <a:r>
              <a:rPr lang="fr-FR" dirty="0">
                <a:latin typeface="Calibri" panose="020F0502020204030204" pitchFamily="34" charset="0"/>
                <a:cs typeface="Calibri" panose="020F0502020204030204" pitchFamily="34" charset="0"/>
              </a:rPr>
              <a:t>Sensibiliser sur le racisme et les discriminations</a:t>
            </a:r>
          </a:p>
          <a:p>
            <a:pPr lvl="1"/>
            <a:r>
              <a:rPr lang="fr-FR" dirty="0">
                <a:latin typeface="Calibri" panose="020F0502020204030204" pitchFamily="34" charset="0"/>
                <a:cs typeface="Calibri" panose="020F0502020204030204" pitchFamily="34" charset="0"/>
              </a:rPr>
              <a:t>Informer sur les structures de prise en charge et mécanismes existants</a:t>
            </a:r>
          </a:p>
          <a:p>
            <a:pPr lvl="1"/>
            <a:r>
              <a:rPr lang="fr-FR" dirty="0" smtClean="0">
                <a:latin typeface="Calibri" panose="020F0502020204030204" pitchFamily="34" charset="0"/>
                <a:cs typeface="Calibri" panose="020F0502020204030204" pitchFamily="34" charset="0"/>
              </a:rPr>
              <a:t>Former </a:t>
            </a:r>
            <a:r>
              <a:rPr lang="fr-FR" dirty="0">
                <a:latin typeface="Calibri" panose="020F0502020204030204" pitchFamily="34" charset="0"/>
                <a:cs typeface="Calibri" panose="020F0502020204030204" pitchFamily="34" charset="0"/>
              </a:rPr>
              <a:t>les professionnels à l’interculturel et droit </a:t>
            </a:r>
            <a:r>
              <a:rPr lang="fr-FR" dirty="0" err="1">
                <a:latin typeface="Calibri" panose="020F0502020204030204" pitchFamily="34" charset="0"/>
                <a:cs typeface="Calibri" panose="020F0502020204030204" pitchFamily="34" charset="0"/>
              </a:rPr>
              <a:t>anti-discriminatoire</a:t>
            </a:r>
            <a:endParaRPr lang="fr-FR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2"/>
            <a:r>
              <a:rPr lang="fr-FR" dirty="0">
                <a:latin typeface="Calibri" panose="020F0502020204030204" pitchFamily="34" charset="0"/>
                <a:cs typeface="Calibri" panose="020F0502020204030204" pitchFamily="34" charset="0"/>
              </a:rPr>
              <a:t>Emploi</a:t>
            </a:r>
          </a:p>
          <a:p>
            <a:pPr lvl="2"/>
            <a:r>
              <a:rPr lang="fr-FR" dirty="0">
                <a:latin typeface="Calibri" panose="020F0502020204030204" pitchFamily="34" charset="0"/>
                <a:cs typeface="Calibri" panose="020F0502020204030204" pitchFamily="34" charset="0"/>
              </a:rPr>
              <a:t>Logement</a:t>
            </a:r>
          </a:p>
          <a:p>
            <a:pPr lvl="2"/>
            <a:r>
              <a:rPr lang="fr-FR" dirty="0">
                <a:latin typeface="Calibri" panose="020F0502020204030204" pitchFamily="34" charset="0"/>
                <a:cs typeface="Calibri" panose="020F0502020204030204" pitchFamily="34" charset="0"/>
              </a:rPr>
              <a:t>Education</a:t>
            </a:r>
          </a:p>
          <a:p>
            <a:pPr lvl="2"/>
            <a:r>
              <a:rPr lang="fr-FR" dirty="0" smtClean="0">
                <a:latin typeface="Calibri" panose="020F0502020204030204" pitchFamily="34" charset="0"/>
                <a:cs typeface="Calibri" panose="020F0502020204030204" pitchFamily="34" charset="0"/>
              </a:rPr>
              <a:t>Administrations publiques </a:t>
            </a:r>
            <a:r>
              <a:rPr lang="fr-FR" dirty="0">
                <a:latin typeface="Calibri" panose="020F0502020204030204" pitchFamily="34" charset="0"/>
                <a:cs typeface="Calibri" panose="020F0502020204030204" pitchFamily="34" charset="0"/>
              </a:rPr>
              <a:t>(et acteurs de la </a:t>
            </a:r>
            <a:r>
              <a:rPr lang="fr-FR" dirty="0" smtClean="0">
                <a:latin typeface="Calibri" panose="020F0502020204030204" pitchFamily="34" charset="0"/>
                <a:cs typeface="Calibri" panose="020F0502020204030204" pitchFamily="34" charset="0"/>
              </a:rPr>
              <a:t>justice </a:t>
            </a:r>
            <a:r>
              <a:rPr lang="fr-FR" dirty="0">
                <a:latin typeface="Calibri" panose="020F0502020204030204" pitchFamily="34" charset="0"/>
                <a:cs typeface="Calibri" panose="020F0502020204030204" pitchFamily="34" charset="0"/>
              </a:rPr>
              <a:t>et de la </a:t>
            </a:r>
            <a:r>
              <a:rPr lang="fr-FR" dirty="0" smtClean="0">
                <a:latin typeface="Calibri" panose="020F0502020204030204" pitchFamily="34" charset="0"/>
                <a:cs typeface="Calibri" panose="020F0502020204030204" pitchFamily="34" charset="0"/>
              </a:rPr>
              <a:t>police</a:t>
            </a:r>
            <a:r>
              <a:rPr lang="fr-FR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lvl="2"/>
            <a:r>
              <a:rPr lang="fr-FR" dirty="0">
                <a:latin typeface="Calibri" panose="020F0502020204030204" pitchFamily="34" charset="0"/>
                <a:cs typeface="Calibri" panose="020F0502020204030204" pitchFamily="34" charset="0"/>
              </a:rPr>
              <a:t>Santé et social</a:t>
            </a:r>
          </a:p>
        </p:txBody>
      </p:sp>
      <p:sp>
        <p:nvSpPr>
          <p:cNvPr id="7" name="Titre 1"/>
          <p:cNvSpPr txBox="1">
            <a:spLocks/>
          </p:cNvSpPr>
          <p:nvPr/>
        </p:nvSpPr>
        <p:spPr>
          <a:xfrm>
            <a:off x="1059179" y="192787"/>
            <a:ext cx="10660069" cy="6723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kern="1200" cap="all" baseline="0">
                <a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tile tx="6350" ty="-127000" sx="65000" sy="64000" flip="none" algn="tl"/>
                </a:blipFill>
                <a:latin typeface="+mj-lt"/>
                <a:ea typeface="+mj-ea"/>
                <a:cs typeface="+mj-cs"/>
              </a:defRPr>
            </a:lvl1pPr>
          </a:lstStyle>
          <a:p>
            <a:r>
              <a:rPr lang="fr-BE" sz="4400" cap="small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Analyse qualitative</a:t>
            </a:r>
            <a:endParaRPr lang="fr-BE" sz="4400" cap="smal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8" name="Image 25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19" t="-4546" r="6418" b="-4947"/>
          <a:stretch/>
        </p:blipFill>
        <p:spPr bwMode="auto">
          <a:xfrm>
            <a:off x="136153" y="73306"/>
            <a:ext cx="791845" cy="79184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545693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68511" y="192787"/>
            <a:ext cx="10058400" cy="672364"/>
          </a:xfrm>
        </p:spPr>
        <p:txBody>
          <a:bodyPr>
            <a:normAutofit fontScale="90000"/>
          </a:bodyPr>
          <a:lstStyle/>
          <a:p>
            <a:r>
              <a:rPr lang="fr-BE" sz="4400" cap="sm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Deux approches complémentaires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053638" y="1250655"/>
            <a:ext cx="4754880" cy="640080"/>
          </a:xfrm>
        </p:spPr>
        <p:txBody>
          <a:bodyPr/>
          <a:lstStyle/>
          <a:p>
            <a:r>
              <a:rPr lang="fr-BE" sz="2400" dirty="0">
                <a:solidFill>
                  <a:schemeClr val="bg1">
                    <a:lumMod val="6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Enquête quantitative online (LISER)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7056686" y="2066900"/>
            <a:ext cx="4754880" cy="47026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BE" dirty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fr-BE" b="1" dirty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Population 18+</a:t>
            </a:r>
            <a:r>
              <a:rPr lang="fr-BE" dirty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(518.104)</a:t>
            </a:r>
          </a:p>
          <a:p>
            <a:pPr marL="0" indent="0">
              <a:buNone/>
            </a:pPr>
            <a:endParaRPr lang="fr-BE" dirty="0">
              <a:solidFill>
                <a:schemeClr val="bg1">
                  <a:lumMod val="6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fr-BE" dirty="0">
              <a:solidFill>
                <a:schemeClr val="bg1">
                  <a:lumMod val="6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fr-BE" dirty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fr-BE" b="1" dirty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Echantillon</a:t>
            </a:r>
            <a:r>
              <a:rPr lang="fr-BE" dirty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(15.000)</a:t>
            </a:r>
          </a:p>
          <a:p>
            <a:pPr marL="0" indent="0">
              <a:buNone/>
            </a:pPr>
            <a:endParaRPr lang="fr-BE" dirty="0">
              <a:solidFill>
                <a:schemeClr val="bg1">
                  <a:lumMod val="6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fr-BE" dirty="0">
              <a:solidFill>
                <a:schemeClr val="bg1">
                  <a:lumMod val="6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fr-BE" dirty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fr-BE" b="1" dirty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Répondants</a:t>
            </a:r>
            <a:r>
              <a:rPr lang="fr-BE" dirty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(2.949)</a:t>
            </a:r>
          </a:p>
          <a:p>
            <a:pPr marL="0" indent="0">
              <a:buNone/>
            </a:pPr>
            <a:endParaRPr lang="fr-BE" dirty="0">
              <a:solidFill>
                <a:schemeClr val="bg1">
                  <a:lumMod val="6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fr-BE" dirty="0">
              <a:solidFill>
                <a:schemeClr val="bg1">
                  <a:lumMod val="6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fr-BE" dirty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</a:p>
          <a:p>
            <a:pPr marL="0" indent="0">
              <a:buNone/>
            </a:pPr>
            <a:r>
              <a:rPr lang="fr-BE" b="1" dirty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Perceptions de la population</a:t>
            </a:r>
            <a:endParaRPr lang="fr-BE" dirty="0">
              <a:solidFill>
                <a:schemeClr val="bg1">
                  <a:lumMod val="6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1058933" y="1255497"/>
            <a:ext cx="4754880" cy="640080"/>
          </a:xfrm>
        </p:spPr>
        <p:txBody>
          <a:bodyPr>
            <a:normAutofit/>
          </a:bodyPr>
          <a:lstStyle/>
          <a:p>
            <a:r>
              <a:rPr lang="fr-BE" sz="2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Enquête qualitative (CEFIS)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1058934" y="2066899"/>
            <a:ext cx="4890454" cy="47026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BE" b="1" dirty="0">
                <a:latin typeface="Calibri" panose="020F0502020204030204" pitchFamily="34" charset="0"/>
                <a:cs typeface="Calibri" panose="020F0502020204030204" pitchFamily="34" charset="0"/>
              </a:rPr>
              <a:t>	Structures privées &amp; </a:t>
            </a:r>
            <a:r>
              <a:rPr lang="fr-BE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publiques</a:t>
            </a:r>
            <a:r>
              <a:rPr lang="fr-BE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BE" dirty="0" smtClean="0"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fr-BE" dirty="0">
                <a:latin typeface="Calibri" panose="020F0502020204030204" pitchFamily="34" charset="0"/>
                <a:cs typeface="Calibri" panose="020F0502020204030204" pitchFamily="34" charset="0"/>
              </a:rPr>
              <a:t>67)</a:t>
            </a:r>
          </a:p>
          <a:p>
            <a:pPr marL="0" indent="0">
              <a:buNone/>
            </a:pPr>
            <a:endParaRPr lang="fr-BE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fr-B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fr-BE" b="1" dirty="0">
                <a:latin typeface="Calibri" panose="020F0502020204030204" pitchFamily="34" charset="0"/>
                <a:cs typeface="Calibri" panose="020F0502020204030204" pitchFamily="34" charset="0"/>
              </a:rPr>
              <a:t>	Experts &amp; acteurs de terrains</a:t>
            </a:r>
            <a:r>
              <a:rPr lang="fr-BE" dirty="0">
                <a:latin typeface="Calibri" panose="020F0502020204030204" pitchFamily="34" charset="0"/>
                <a:cs typeface="Calibri" panose="020F0502020204030204" pitchFamily="34" charset="0"/>
              </a:rPr>
              <a:t> (139)</a:t>
            </a:r>
          </a:p>
          <a:p>
            <a:pPr marL="0" indent="0">
              <a:buNone/>
            </a:pPr>
            <a:endParaRPr lang="fr-B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fr-B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fr-B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fr-BE" sz="1100" b="1" dirty="0" smtClean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</a:p>
          <a:p>
            <a:pPr marL="0" indent="0">
              <a:buNone/>
            </a:pPr>
            <a:r>
              <a:rPr lang="fr-BE" b="1" dirty="0" smtClean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Perceptions </a:t>
            </a:r>
            <a:r>
              <a:rPr lang="fr-BE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des experts/acteurs</a:t>
            </a:r>
          </a:p>
          <a:p>
            <a:pPr marL="0" indent="0">
              <a:buNone/>
            </a:pPr>
            <a:r>
              <a:rPr lang="fr-BE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endParaRPr lang="fr-BE" dirty="0" smtClean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fr-BE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fr-BE" b="1" dirty="0" smtClean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Analyse </a:t>
            </a:r>
            <a:r>
              <a:rPr lang="fr-BE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légale et institutionnelle</a:t>
            </a:r>
            <a:r>
              <a:rPr lang="fr-BE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7053638" y="2012037"/>
            <a:ext cx="899160" cy="533400"/>
          </a:xfrm>
          <a:prstGeom prst="rect">
            <a:avLst/>
          </a:prstGeom>
        </p:spPr>
      </p:pic>
      <p:pic>
        <p:nvPicPr>
          <p:cNvPr id="9" name="Image 8"/>
          <p:cNvPicPr/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6018" y="3280112"/>
            <a:ext cx="906780" cy="503555"/>
          </a:xfrm>
          <a:prstGeom prst="rect">
            <a:avLst/>
          </a:prstGeom>
        </p:spPr>
      </p:pic>
      <p:pic>
        <p:nvPicPr>
          <p:cNvPr id="10" name="Image 9"/>
          <p:cNvPicPr/>
          <p:nvPr/>
        </p:nvPicPr>
        <p:blipFill>
          <a:blip r:embed="rId4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5873" y="4467429"/>
            <a:ext cx="687070" cy="503555"/>
          </a:xfrm>
          <a:prstGeom prst="rect">
            <a:avLst/>
          </a:prstGeom>
        </p:spPr>
      </p:pic>
      <p:sp>
        <p:nvSpPr>
          <p:cNvPr id="11" name="ZoneTexte 10"/>
          <p:cNvSpPr txBox="1"/>
          <p:nvPr/>
        </p:nvSpPr>
        <p:spPr>
          <a:xfrm>
            <a:off x="8005134" y="2535349"/>
            <a:ext cx="174599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z="1000" b="1" dirty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Strates (18):</a:t>
            </a:r>
          </a:p>
          <a:p>
            <a:r>
              <a:rPr lang="fr-BE" sz="1000" i="1" dirty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 Pays de naissance</a:t>
            </a:r>
          </a:p>
          <a:p>
            <a:r>
              <a:rPr lang="fr-BE" sz="1000" i="1" dirty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 Statut sécurité sociale</a:t>
            </a:r>
          </a:p>
          <a:p>
            <a:r>
              <a:rPr lang="fr-BE" sz="1000" i="1" dirty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 Sur-</a:t>
            </a:r>
            <a:r>
              <a:rPr lang="fr-BE" sz="1000" i="1" dirty="0" err="1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repres</a:t>
            </a:r>
            <a:r>
              <a:rPr lang="fr-BE" sz="1000" i="1" dirty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sous-pop à risque</a:t>
            </a:r>
          </a:p>
        </p:txBody>
      </p:sp>
      <p:sp>
        <p:nvSpPr>
          <p:cNvPr id="12" name="Flèche vers le bas 11"/>
          <p:cNvSpPr/>
          <p:nvPr/>
        </p:nvSpPr>
        <p:spPr>
          <a:xfrm>
            <a:off x="7308130" y="2600300"/>
            <a:ext cx="382555" cy="644038"/>
          </a:xfrm>
          <a:prstGeom prst="down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>
              <a:solidFill>
                <a:schemeClr val="bg1">
                  <a:lumMod val="6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8028252" y="3738973"/>
            <a:ext cx="152317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z="1000" b="1" dirty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Non-réponse:</a:t>
            </a:r>
          </a:p>
          <a:p>
            <a:r>
              <a:rPr lang="fr-BE" sz="1000" i="1" dirty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 Portugal vs autres</a:t>
            </a:r>
          </a:p>
          <a:p>
            <a:r>
              <a:rPr lang="fr-BE" sz="1000" i="1" dirty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 Revenu, âge, </a:t>
            </a:r>
            <a:r>
              <a:rPr lang="fr-BE" sz="1000" i="1" dirty="0" err="1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séc</a:t>
            </a:r>
            <a:r>
              <a:rPr lang="fr-BE" sz="1000" i="1" dirty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sociale</a:t>
            </a:r>
          </a:p>
          <a:p>
            <a:r>
              <a:rPr lang="fr-BE" sz="1000" i="1" dirty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 Pays de naissance</a:t>
            </a:r>
          </a:p>
        </p:txBody>
      </p:sp>
      <p:sp>
        <p:nvSpPr>
          <p:cNvPr id="14" name="Flèche vers le bas 13"/>
          <p:cNvSpPr/>
          <p:nvPr/>
        </p:nvSpPr>
        <p:spPr>
          <a:xfrm>
            <a:off x="7311238" y="3816389"/>
            <a:ext cx="382555" cy="644038"/>
          </a:xfrm>
          <a:prstGeom prst="down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>
              <a:solidFill>
                <a:schemeClr val="bg1">
                  <a:lumMod val="6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5" name="Image 14"/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7046018" y="6177222"/>
            <a:ext cx="899160" cy="533400"/>
          </a:xfrm>
          <a:prstGeom prst="rect">
            <a:avLst/>
          </a:prstGeom>
        </p:spPr>
      </p:pic>
      <p:sp>
        <p:nvSpPr>
          <p:cNvPr id="16" name="ZoneTexte 15"/>
          <p:cNvSpPr txBox="1"/>
          <p:nvPr/>
        </p:nvSpPr>
        <p:spPr>
          <a:xfrm>
            <a:off x="7903218" y="5047418"/>
            <a:ext cx="164820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z="1000" b="1" dirty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Extrapolation des résultats:</a:t>
            </a:r>
          </a:p>
          <a:p>
            <a:r>
              <a:rPr lang="fr-BE" sz="1000" i="1" dirty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 Pondération par groupe</a:t>
            </a:r>
          </a:p>
          <a:p>
            <a:r>
              <a:rPr lang="fr-BE" sz="1000" i="1" dirty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 Intervalles de confiance</a:t>
            </a:r>
          </a:p>
          <a:p>
            <a:r>
              <a:rPr lang="fr-BE" sz="1000" i="1" dirty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 Par question et par groupe</a:t>
            </a:r>
          </a:p>
        </p:txBody>
      </p:sp>
      <p:sp>
        <p:nvSpPr>
          <p:cNvPr id="17" name="Flèche vers le bas 16"/>
          <p:cNvSpPr/>
          <p:nvPr/>
        </p:nvSpPr>
        <p:spPr>
          <a:xfrm>
            <a:off x="7314346" y="5060473"/>
            <a:ext cx="382555" cy="1057835"/>
          </a:xfrm>
          <a:prstGeom prst="down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>
              <a:solidFill>
                <a:schemeClr val="bg1">
                  <a:lumMod val="6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8" name="Image 17" descr="Administration publique générale : Toutes les adresses et téléphones sur  l&amp;#39;annuaire Hoodspot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2833" y="1828981"/>
            <a:ext cx="791845" cy="791845"/>
          </a:xfrm>
          <a:prstGeom prst="rect">
            <a:avLst/>
          </a:prstGeom>
          <a:noFill/>
          <a:ln>
            <a:noFill/>
          </a:ln>
        </p:spPr>
      </p:pic>
      <p:pic>
        <p:nvPicPr>
          <p:cNvPr id="19" name="Image 18" descr="Expert : images, photos et images vectorielles de stock | Shutterstock"/>
          <p:cNvPicPr/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231" t="18213" r="20000" b="27143"/>
          <a:stretch/>
        </p:blipFill>
        <p:spPr bwMode="auto">
          <a:xfrm>
            <a:off x="1090450" y="3194310"/>
            <a:ext cx="816610" cy="79184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1" name="ZoneTexte 20"/>
          <p:cNvSpPr txBox="1"/>
          <p:nvPr/>
        </p:nvSpPr>
        <p:spPr>
          <a:xfrm>
            <a:off x="9746378" y="4951815"/>
            <a:ext cx="216437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z="1000" b="1" dirty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Questions</a:t>
            </a:r>
          </a:p>
          <a:p>
            <a:pPr marL="285750" indent="-285750">
              <a:buAutoNum type="romanLcParenBoth"/>
            </a:pPr>
            <a:r>
              <a:rPr lang="fr-BE" sz="1000" i="1" dirty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Caractéristiques individuelles</a:t>
            </a:r>
          </a:p>
          <a:p>
            <a:pPr marL="285750" indent="-285750">
              <a:buAutoNum type="romanLcParenBoth"/>
            </a:pPr>
            <a:r>
              <a:rPr lang="fr-BE" sz="1000" i="1" dirty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Opinion v-à-v du racisme</a:t>
            </a:r>
          </a:p>
          <a:p>
            <a:pPr marL="285750" indent="-285750">
              <a:buAutoNum type="romanLcParenBoth"/>
            </a:pPr>
            <a:r>
              <a:rPr lang="fr-BE" sz="1000" i="1" dirty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Opinion v-à-v de l’immigration</a:t>
            </a:r>
          </a:p>
          <a:p>
            <a:pPr marL="285750" indent="-285750">
              <a:buAutoNum type="romanLcParenBoth"/>
            </a:pPr>
            <a:r>
              <a:rPr lang="fr-BE" sz="1000" i="1" dirty="0" smtClean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Discriminations </a:t>
            </a:r>
            <a:r>
              <a:rPr lang="fr-BE" sz="1000" i="1" dirty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fr-BE" sz="1000" i="1" dirty="0" smtClean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témoin/victime</a:t>
            </a:r>
            <a:r>
              <a:rPr lang="fr-BE" sz="1000" i="1" dirty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marL="285750" indent="-285750">
              <a:buAutoNum type="romanLcParenBoth"/>
            </a:pPr>
            <a:r>
              <a:rPr lang="fr-BE" sz="1000" i="1" dirty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Attentes politiques</a:t>
            </a:r>
          </a:p>
        </p:txBody>
      </p:sp>
      <p:sp>
        <p:nvSpPr>
          <p:cNvPr id="22" name="ZoneTexte 21"/>
          <p:cNvSpPr txBox="1"/>
          <p:nvPr/>
        </p:nvSpPr>
        <p:spPr>
          <a:xfrm>
            <a:off x="2081277" y="3869817"/>
            <a:ext cx="4211346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Guide d’entretiens semi-directifs:</a:t>
            </a:r>
          </a:p>
          <a:p>
            <a:pPr marL="285750" indent="-285750">
              <a:buAutoNum type="romanLcParenBoth"/>
            </a:pPr>
            <a:r>
              <a:rPr lang="fr-BE" sz="12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Compréhension du racisme et </a:t>
            </a:r>
            <a:r>
              <a:rPr lang="fr-BE" sz="12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discriminations ethno-raciales</a:t>
            </a:r>
            <a:endParaRPr lang="fr-BE" sz="1200" i="1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AutoNum type="romanLcParenBoth"/>
            </a:pPr>
            <a:r>
              <a:rPr lang="fr-BE" sz="12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Confrontation avec le phénomène et la prise en charge</a:t>
            </a:r>
          </a:p>
          <a:p>
            <a:pPr marL="285750" indent="-285750">
              <a:buAutoNum type="romanLcParenBoth"/>
            </a:pPr>
            <a:r>
              <a:rPr lang="fr-BE" sz="12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Appréciation de l’ampleur et de l’évolution</a:t>
            </a:r>
          </a:p>
          <a:p>
            <a:pPr marL="285750" indent="-285750">
              <a:buAutoNum type="romanLcParenBoth"/>
            </a:pPr>
            <a:r>
              <a:rPr lang="fr-BE" sz="12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Formes et types de racisme et de discrimination</a:t>
            </a:r>
          </a:p>
          <a:p>
            <a:pPr marL="285750" indent="-285750">
              <a:buAutoNum type="romanLcParenBoth"/>
            </a:pPr>
            <a:r>
              <a:rPr lang="fr-BE" sz="12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Perception du profil et stratégies des victimes et auteurs</a:t>
            </a:r>
          </a:p>
          <a:p>
            <a:pPr marL="285750" indent="-285750">
              <a:buAutoNum type="romanLcParenBoth"/>
            </a:pPr>
            <a:r>
              <a:rPr lang="fr-BE" sz="12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Besoins des structures et recommandations des experts</a:t>
            </a:r>
          </a:p>
        </p:txBody>
      </p:sp>
      <p:pic>
        <p:nvPicPr>
          <p:cNvPr id="23" name="Image 22" descr="Expert : images, photos et images vectorielles de stock | Shutterstock"/>
          <p:cNvPicPr/>
          <p:nvPr/>
        </p:nvPicPr>
        <p:blipFill rotWithShape="1">
          <a:blip r:embed="rId6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231" t="18213" r="20000" b="27143"/>
          <a:stretch/>
        </p:blipFill>
        <p:spPr bwMode="auto">
          <a:xfrm>
            <a:off x="1212163" y="5250563"/>
            <a:ext cx="592376" cy="583126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4" name="Flèche vers le bas 23"/>
          <p:cNvSpPr/>
          <p:nvPr/>
        </p:nvSpPr>
        <p:spPr>
          <a:xfrm>
            <a:off x="1312654" y="4017525"/>
            <a:ext cx="382555" cy="1201668"/>
          </a:xfrm>
          <a:prstGeom prst="down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301592" y="2477800"/>
            <a:ext cx="226966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z="12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Acteurs </a:t>
            </a:r>
            <a:r>
              <a:rPr lang="fr-BE" sz="12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la </a:t>
            </a:r>
            <a:r>
              <a:rPr lang="fr-BE" sz="12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police</a:t>
            </a:r>
            <a:r>
              <a:rPr lang="fr-BE" sz="12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fr-BE" sz="12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la justice</a:t>
            </a:r>
            <a:r>
              <a:rPr lang="fr-BE" sz="12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endParaRPr lang="fr-BE" sz="1200" i="1" dirty="0" smtClean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fr-BE" sz="12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l’enseignement, du logement</a:t>
            </a:r>
            <a:r>
              <a:rPr lang="fr-BE" sz="12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endParaRPr lang="fr-BE" sz="1200" i="1" dirty="0" smtClean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fr-BE" sz="12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l’emploi</a:t>
            </a:r>
            <a:r>
              <a:rPr lang="fr-BE" sz="12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fr-BE" sz="12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du secteur social,</a:t>
            </a:r>
          </a:p>
          <a:p>
            <a:r>
              <a:rPr lang="fr-BE" sz="12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du monde associatif, etc.</a:t>
            </a:r>
            <a:endParaRPr lang="en-US" sz="1200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5" name="Flèche vers le bas 11"/>
          <p:cNvSpPr/>
          <p:nvPr/>
        </p:nvSpPr>
        <p:spPr>
          <a:xfrm>
            <a:off x="1319860" y="2614986"/>
            <a:ext cx="382555" cy="644038"/>
          </a:xfrm>
          <a:prstGeom prst="down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>
              <a:solidFill>
                <a:schemeClr val="bg1">
                  <a:lumMod val="6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026" name="Picture 2" descr="Pictogramme D&amp;amp;#39;icône De Livre De Statut De Code Juridique Illustration de  Vecteur - Illustration du bleu, logo: 128978936"/>
          <p:cNvPicPr>
            <a:picLocks noChangeAspect="1" noChangeArrowheads="1"/>
          </p:cNvPicPr>
          <p:nvPr/>
        </p:nvPicPr>
        <p:blipFill rotWithShape="1">
          <a:blip r:embed="rId7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640" t="12082" r="11527" b="12082"/>
          <a:stretch/>
        </p:blipFill>
        <p:spPr bwMode="auto">
          <a:xfrm>
            <a:off x="1234031" y="6118308"/>
            <a:ext cx="548640" cy="548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Cross 25"/>
          <p:cNvSpPr/>
          <p:nvPr/>
        </p:nvSpPr>
        <p:spPr>
          <a:xfrm>
            <a:off x="1421069" y="5902183"/>
            <a:ext cx="155372" cy="147630"/>
          </a:xfrm>
          <a:prstGeom prst="plus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437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1"/>
          <p:cNvSpPr>
            <a:spLocks noGrp="1"/>
          </p:cNvSpPr>
          <p:nvPr>
            <p:ph type="title"/>
          </p:nvPr>
        </p:nvSpPr>
        <p:spPr>
          <a:xfrm>
            <a:off x="1059179" y="192787"/>
            <a:ext cx="10660069" cy="672364"/>
          </a:xfrm>
        </p:spPr>
        <p:txBody>
          <a:bodyPr>
            <a:normAutofit fontScale="90000"/>
          </a:bodyPr>
          <a:lstStyle/>
          <a:p>
            <a:r>
              <a:rPr lang="fr-BE" sz="4400" cap="smal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Analyse qualitative</a:t>
            </a:r>
            <a:endParaRPr lang="fr-BE" sz="4400" cap="smal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9" name="Image 25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19" t="-4546" r="6418" b="-4947"/>
          <a:stretch/>
        </p:blipFill>
        <p:spPr bwMode="auto">
          <a:xfrm>
            <a:off x="136153" y="73306"/>
            <a:ext cx="791845" cy="79184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1" name="Espace réservé du contenu 5"/>
          <p:cNvSpPr>
            <a:spLocks noGrp="1"/>
          </p:cNvSpPr>
          <p:nvPr>
            <p:ph sz="quarter" idx="4"/>
          </p:nvPr>
        </p:nvSpPr>
        <p:spPr>
          <a:xfrm>
            <a:off x="1126174" y="1828800"/>
            <a:ext cx="8298242" cy="43115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2400" b="1" dirty="0">
                <a:latin typeface="Calibri" panose="020F0502020204030204" pitchFamily="34" charset="0"/>
                <a:cs typeface="Calibri" panose="020F0502020204030204" pitchFamily="34" charset="0"/>
              </a:rPr>
              <a:t>2. Renforcer et appliquer le cadre légal</a:t>
            </a:r>
            <a:endParaRPr lang="fr-BE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fr-FR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fr-FR" b="1" i="1" dirty="0">
                <a:latin typeface="Calibri" panose="020F0502020204030204" pitchFamily="34" charset="0"/>
                <a:cs typeface="Calibri" panose="020F0502020204030204" pitchFamily="34" charset="0"/>
              </a:rPr>
              <a:t>Pas de jurisprudence en matière de discriminations</a:t>
            </a:r>
          </a:p>
          <a:p>
            <a:pPr lvl="1"/>
            <a:r>
              <a:rPr lang="fr-FR" dirty="0">
                <a:latin typeface="Calibri" panose="020F0502020204030204" pitchFamily="34" charset="0"/>
                <a:cs typeface="Calibri" panose="020F0502020204030204" pitchFamily="34" charset="0"/>
              </a:rPr>
              <a:t>Renforcer l’accès à la justice </a:t>
            </a:r>
          </a:p>
          <a:p>
            <a:pPr lvl="1"/>
            <a:r>
              <a:rPr lang="fr-FR" dirty="0">
                <a:latin typeface="Calibri" panose="020F0502020204030204" pitchFamily="34" charset="0"/>
                <a:cs typeface="Calibri" panose="020F0502020204030204" pitchFamily="34" charset="0"/>
              </a:rPr>
              <a:t>Sensibiliser à des mécanismes et notions juridiques clefs du droit </a:t>
            </a:r>
            <a:r>
              <a:rPr lang="fr-FR" dirty="0" err="1">
                <a:latin typeface="Calibri" panose="020F0502020204030204" pitchFamily="34" charset="0"/>
                <a:cs typeface="Calibri" panose="020F0502020204030204" pitchFamily="34" charset="0"/>
              </a:rPr>
              <a:t>anti-discriminatoire</a:t>
            </a:r>
            <a:endParaRPr lang="fr-FR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r>
              <a:rPr lang="fr-FR" dirty="0">
                <a:latin typeface="Calibri" panose="020F0502020204030204" pitchFamily="34" charset="0"/>
                <a:cs typeface="Calibri" panose="020F0502020204030204" pitchFamily="34" charset="0"/>
              </a:rPr>
              <a:t>Renforcer le volet répressif (p.ex. incrimination aggravée des infractions de droit commun en cas de motif de haine)</a:t>
            </a:r>
          </a:p>
          <a:p>
            <a:pPr lvl="1"/>
            <a:r>
              <a:rPr lang="fr-FR" dirty="0">
                <a:latin typeface="Calibri" panose="020F0502020204030204" pitchFamily="34" charset="0"/>
                <a:cs typeface="Calibri" panose="020F0502020204030204" pitchFamily="34" charset="0"/>
              </a:rPr>
              <a:t>Réformer et renforcer le cadre institutionnel, notamment le CET (statut, missions, moyens)</a:t>
            </a:r>
          </a:p>
          <a:p>
            <a:pPr lvl="1"/>
            <a:endParaRPr lang="fr-FR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4269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1126174" y="1828800"/>
            <a:ext cx="8298242" cy="456794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fr-FR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3. </a:t>
            </a:r>
            <a:r>
              <a:rPr lang="fr-FR" sz="2400" b="1" dirty="0">
                <a:latin typeface="Calibri" panose="020F0502020204030204" pitchFamily="34" charset="0"/>
                <a:cs typeface="Calibri" panose="020F0502020204030204" pitchFamily="34" charset="0"/>
              </a:rPr>
              <a:t>Adapter les institutions</a:t>
            </a:r>
            <a:endParaRPr lang="fr-BE" sz="24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Aft>
                <a:spcPts val="600"/>
              </a:spcAft>
            </a:pPr>
            <a:r>
              <a:rPr lang="fr-FR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Emploi</a:t>
            </a:r>
          </a:p>
          <a:p>
            <a:pPr lvl="1"/>
            <a:r>
              <a:rPr lang="fr-FR" sz="1700" dirty="0" smtClean="0">
                <a:latin typeface="Calibri" panose="020F0502020204030204" pitchFamily="34" charset="0"/>
                <a:cs typeface="Calibri" panose="020F0502020204030204" pitchFamily="34" charset="0"/>
              </a:rPr>
              <a:t>Plus </a:t>
            </a:r>
            <a:r>
              <a:rPr lang="fr-FR" sz="1700" dirty="0">
                <a:latin typeface="Calibri" panose="020F0502020204030204" pitchFamily="34" charset="0"/>
                <a:cs typeface="Calibri" panose="020F0502020204030204" pitchFamily="34" charset="0"/>
              </a:rPr>
              <a:t>de transparence du </a:t>
            </a:r>
            <a:r>
              <a:rPr lang="fr-FR" sz="1700" dirty="0" smtClean="0">
                <a:latin typeface="Calibri" panose="020F0502020204030204" pitchFamily="34" charset="0"/>
                <a:cs typeface="Calibri" panose="020F0502020204030204" pitchFamily="34" charset="0"/>
              </a:rPr>
              <a:t>recrutement</a:t>
            </a:r>
          </a:p>
          <a:p>
            <a:pPr lvl="1"/>
            <a:r>
              <a:rPr lang="fr-FR" sz="1700" dirty="0" smtClean="0">
                <a:latin typeface="Calibri" panose="020F0502020204030204" pitchFamily="34" charset="0"/>
                <a:cs typeface="Calibri" panose="020F0502020204030204" pitchFamily="34" charset="0"/>
              </a:rPr>
              <a:t>Améliorer </a:t>
            </a:r>
            <a:r>
              <a:rPr lang="fr-FR" sz="1700" dirty="0">
                <a:latin typeface="Calibri" panose="020F0502020204030204" pitchFamily="34" charset="0"/>
                <a:cs typeface="Calibri" panose="020F0502020204030204" pitchFamily="34" charset="0"/>
              </a:rPr>
              <a:t>recours aux mécanismes </a:t>
            </a:r>
            <a:r>
              <a:rPr lang="fr-FR" sz="1700" dirty="0" smtClean="0">
                <a:latin typeface="Calibri" panose="020F0502020204030204" pitchFamily="34" charset="0"/>
                <a:cs typeface="Calibri" panose="020F0502020204030204" pitchFamily="34" charset="0"/>
              </a:rPr>
              <a:t>existants</a:t>
            </a:r>
          </a:p>
          <a:p>
            <a:pPr lvl="1"/>
            <a:r>
              <a:rPr lang="fr-FR" sz="1700" dirty="0">
                <a:latin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lang="fr-FR" sz="1700" dirty="0" smtClean="0">
                <a:latin typeface="Calibri" panose="020F0502020204030204" pitchFamily="34" charset="0"/>
                <a:cs typeface="Calibri" panose="020F0502020204030204" pitchFamily="34" charset="0"/>
              </a:rPr>
              <a:t>enforcer </a:t>
            </a:r>
            <a:r>
              <a:rPr lang="fr-FR" sz="1700" dirty="0">
                <a:latin typeface="Calibri" panose="020F0502020204030204" pitchFamily="34" charset="0"/>
                <a:cs typeface="Calibri" panose="020F0502020204030204" pitchFamily="34" charset="0"/>
              </a:rPr>
              <a:t>le rôle des acteurs</a:t>
            </a:r>
          </a:p>
          <a:p>
            <a:pPr>
              <a:spcAft>
                <a:spcPts val="600"/>
              </a:spcAft>
            </a:pPr>
            <a:r>
              <a:rPr lang="fr-FR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Logement </a:t>
            </a:r>
            <a:endParaRPr lang="fr-FR" b="1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r>
              <a:rPr lang="fr-FR" sz="1700" dirty="0">
                <a:latin typeface="Calibri" panose="020F0502020204030204" pitchFamily="34" charset="0"/>
                <a:cs typeface="Calibri" panose="020F0502020204030204" pitchFamily="34" charset="0"/>
              </a:rPr>
              <a:t>« </a:t>
            </a:r>
            <a:r>
              <a:rPr lang="fr-FR" sz="1700" dirty="0" err="1">
                <a:latin typeface="Calibri" panose="020F0502020204030204" pitchFamily="34" charset="0"/>
                <a:cs typeface="Calibri" panose="020F0502020204030204" pitchFamily="34" charset="0"/>
              </a:rPr>
              <a:t>Helpline</a:t>
            </a:r>
            <a:r>
              <a:rPr lang="fr-FR" sz="1700" dirty="0">
                <a:latin typeface="Calibri" panose="020F0502020204030204" pitchFamily="34" charset="0"/>
                <a:cs typeface="Calibri" panose="020F0502020204030204" pitchFamily="34" charset="0"/>
              </a:rPr>
              <a:t> » de signalement </a:t>
            </a:r>
          </a:p>
          <a:p>
            <a:pPr lvl="1"/>
            <a:r>
              <a:rPr lang="fr-FR" sz="1700" dirty="0">
                <a:latin typeface="Calibri" panose="020F0502020204030204" pitchFamily="34" charset="0"/>
                <a:cs typeface="Calibri" panose="020F0502020204030204" pitchFamily="34" charset="0"/>
              </a:rPr>
              <a:t>Clause de non-discrimination chez les agences</a:t>
            </a:r>
          </a:p>
          <a:p>
            <a:pPr>
              <a:spcAft>
                <a:spcPts val="600"/>
              </a:spcAft>
            </a:pPr>
            <a:r>
              <a:rPr lang="fr-FR" b="1" i="1" dirty="0">
                <a:latin typeface="Calibri" panose="020F0502020204030204" pitchFamily="34" charset="0"/>
                <a:cs typeface="Calibri" panose="020F0502020204030204" pitchFamily="34" charset="0"/>
              </a:rPr>
              <a:t>Education</a:t>
            </a:r>
          </a:p>
          <a:p>
            <a:pPr lvl="1"/>
            <a:r>
              <a:rPr lang="fr-FR" sz="1700" dirty="0">
                <a:latin typeface="Calibri" panose="020F0502020204030204" pitchFamily="34" charset="0"/>
                <a:cs typeface="Calibri" panose="020F0502020204030204" pitchFamily="34" charset="0"/>
              </a:rPr>
              <a:t>Adapter le système scolaire à la diversité</a:t>
            </a:r>
          </a:p>
          <a:p>
            <a:pPr lvl="1"/>
            <a:r>
              <a:rPr lang="fr-FR" sz="1700" dirty="0">
                <a:latin typeface="Calibri" panose="020F0502020204030204" pitchFamily="34" charset="0"/>
                <a:cs typeface="Calibri" panose="020F0502020204030204" pitchFamily="34" charset="0"/>
              </a:rPr>
              <a:t>Améliorer l’accueil des primo-arrivants</a:t>
            </a:r>
          </a:p>
          <a:p>
            <a:pPr lvl="1"/>
            <a:r>
              <a:rPr lang="fr-FR" sz="1700" dirty="0">
                <a:latin typeface="Calibri" panose="020F0502020204030204" pitchFamily="34" charset="0"/>
                <a:cs typeface="Calibri" panose="020F0502020204030204" pitchFamily="34" charset="0"/>
              </a:rPr>
              <a:t>Lutter contre les discriminations systémiques/inconscientes (stéréotypes…)</a:t>
            </a:r>
          </a:p>
          <a:p>
            <a:pPr>
              <a:spcAft>
                <a:spcPts val="600"/>
              </a:spcAft>
            </a:pPr>
            <a:r>
              <a:rPr lang="fr-FR" b="1" i="1" dirty="0">
                <a:latin typeface="Calibri" panose="020F0502020204030204" pitchFamily="34" charset="0"/>
                <a:cs typeface="Calibri" panose="020F0502020204030204" pitchFamily="34" charset="0"/>
              </a:rPr>
              <a:t>Administration publique</a:t>
            </a:r>
          </a:p>
          <a:p>
            <a:pPr lvl="1"/>
            <a:r>
              <a:rPr lang="fr-FR" sz="1700" dirty="0">
                <a:latin typeface="Calibri" panose="020F0502020204030204" pitchFamily="34" charset="0"/>
                <a:cs typeface="Calibri" panose="020F0502020204030204" pitchFamily="34" charset="0"/>
              </a:rPr>
              <a:t>Sensibiliser à l’interculturalité</a:t>
            </a:r>
          </a:p>
          <a:p>
            <a:pPr lvl="1"/>
            <a:r>
              <a:rPr lang="fr-FR" sz="1700" dirty="0">
                <a:latin typeface="Calibri" panose="020F0502020204030204" pitchFamily="34" charset="0"/>
                <a:cs typeface="Calibri" panose="020F0502020204030204" pitchFamily="34" charset="0"/>
              </a:rPr>
              <a:t>Créer un service de médiation interculturelle </a:t>
            </a:r>
          </a:p>
        </p:txBody>
      </p:sp>
      <p:sp>
        <p:nvSpPr>
          <p:cNvPr id="8" name="Titre 1"/>
          <p:cNvSpPr>
            <a:spLocks noGrp="1"/>
          </p:cNvSpPr>
          <p:nvPr>
            <p:ph type="title"/>
          </p:nvPr>
        </p:nvSpPr>
        <p:spPr>
          <a:xfrm>
            <a:off x="1059179" y="192787"/>
            <a:ext cx="10660069" cy="672364"/>
          </a:xfrm>
        </p:spPr>
        <p:txBody>
          <a:bodyPr>
            <a:normAutofit fontScale="90000"/>
          </a:bodyPr>
          <a:lstStyle/>
          <a:p>
            <a:r>
              <a:rPr lang="fr-BE" sz="4400" cap="smal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Analyse qualitative</a:t>
            </a:r>
            <a:endParaRPr lang="fr-BE" sz="4400" cap="smal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9" name="Image 25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19" t="-4546" r="6418" b="-4947"/>
          <a:stretch/>
        </p:blipFill>
        <p:spPr bwMode="auto">
          <a:xfrm>
            <a:off x="136153" y="73306"/>
            <a:ext cx="791845" cy="79184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084369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1126174" y="1828800"/>
            <a:ext cx="8298242" cy="43115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4. </a:t>
            </a:r>
            <a:r>
              <a:rPr lang="fr-FR" sz="2400" b="1" dirty="0">
                <a:latin typeface="Calibri" panose="020F0502020204030204" pitchFamily="34" charset="0"/>
                <a:cs typeface="Calibri" panose="020F0502020204030204" pitchFamily="34" charset="0"/>
              </a:rPr>
              <a:t>Améliorer la connaissance du phénomène</a:t>
            </a:r>
            <a:endParaRPr lang="fr-FR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fr-FR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fr-FR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Améliorer </a:t>
            </a:r>
            <a:r>
              <a:rPr lang="fr-FR" b="1" i="1" dirty="0">
                <a:latin typeface="Calibri" panose="020F0502020204030204" pitchFamily="34" charset="0"/>
                <a:cs typeface="Calibri" panose="020F0502020204030204" pitchFamily="34" charset="0"/>
              </a:rPr>
              <a:t>la quantité et la qualité des données </a:t>
            </a:r>
            <a:r>
              <a:rPr lang="fr-FR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administratives</a:t>
            </a:r>
          </a:p>
          <a:p>
            <a:pPr lvl="1"/>
            <a:r>
              <a:rPr lang="fr-FR" dirty="0" smtClean="0">
                <a:latin typeface="Calibri" panose="020F0502020204030204" pitchFamily="34" charset="0"/>
                <a:cs typeface="Calibri" panose="020F0502020204030204" pitchFamily="34" charset="0"/>
              </a:rPr>
              <a:t>Police</a:t>
            </a:r>
            <a:r>
              <a:rPr lang="fr-FR" dirty="0">
                <a:latin typeface="Calibri" panose="020F0502020204030204" pitchFamily="34" charset="0"/>
                <a:cs typeface="Calibri" panose="020F0502020204030204" pitchFamily="34" charset="0"/>
              </a:rPr>
              <a:t>, CET, </a:t>
            </a:r>
            <a:r>
              <a:rPr lang="fr-FR" dirty="0" smtClean="0">
                <a:latin typeface="Calibri" panose="020F0502020204030204" pitchFamily="34" charset="0"/>
                <a:cs typeface="Calibri" panose="020F0502020204030204" pitchFamily="34" charset="0"/>
              </a:rPr>
              <a:t>etc.</a:t>
            </a:r>
            <a:endParaRPr lang="fr-FR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fr-FR" b="1" i="1" dirty="0">
                <a:latin typeface="Calibri" panose="020F0502020204030204" pitchFamily="34" charset="0"/>
                <a:cs typeface="Calibri" panose="020F0502020204030204" pitchFamily="34" charset="0"/>
              </a:rPr>
              <a:t>Face à l’invisibilité du phénomène et aux lacunes des données actuelles: mettre en place un monitoring du racisme et des discriminations et réaliser des états des lieux par domaine</a:t>
            </a:r>
          </a:p>
          <a:p>
            <a:pPr lvl="1"/>
            <a:r>
              <a:rPr lang="fr-FR" dirty="0">
                <a:latin typeface="Calibri" panose="020F0502020204030204" pitchFamily="34" charset="0"/>
                <a:cs typeface="Calibri" panose="020F0502020204030204" pitchFamily="34" charset="0"/>
              </a:rPr>
              <a:t>Etude « </a:t>
            </a:r>
            <a:r>
              <a:rPr lang="fr-FR" dirty="0" err="1">
                <a:latin typeface="Calibri" panose="020F0502020204030204" pitchFamily="34" charset="0"/>
                <a:cs typeface="Calibri" panose="020F0502020204030204" pitchFamily="34" charset="0"/>
              </a:rPr>
              <a:t>testing</a:t>
            </a:r>
            <a:r>
              <a:rPr lang="fr-FR" dirty="0">
                <a:latin typeface="Calibri" panose="020F0502020204030204" pitchFamily="34" charset="0"/>
                <a:cs typeface="Calibri" panose="020F0502020204030204" pitchFamily="34" charset="0"/>
              </a:rPr>
              <a:t> » à l’emploi</a:t>
            </a:r>
          </a:p>
          <a:p>
            <a:pPr lvl="1"/>
            <a:r>
              <a:rPr lang="fr-FR" dirty="0">
                <a:latin typeface="Calibri" panose="020F0502020204030204" pitchFamily="34" charset="0"/>
                <a:cs typeface="Calibri" panose="020F0502020204030204" pitchFamily="34" charset="0"/>
              </a:rPr>
              <a:t>Focus sur les discriminations au logement</a:t>
            </a:r>
          </a:p>
          <a:p>
            <a:pPr lvl="1"/>
            <a:r>
              <a:rPr lang="fr-FR" dirty="0">
                <a:latin typeface="Calibri" panose="020F0502020204030204" pitchFamily="34" charset="0"/>
                <a:cs typeface="Calibri" panose="020F0502020204030204" pitchFamily="34" charset="0"/>
              </a:rPr>
              <a:t>Etude dans le domaine de la santé trop </a:t>
            </a:r>
            <a:r>
              <a:rPr lang="fr-FR" dirty="0" smtClean="0">
                <a:latin typeface="Calibri" panose="020F0502020204030204" pitchFamily="34" charset="0"/>
                <a:cs typeface="Calibri" panose="020F0502020204030204" pitchFamily="34" charset="0"/>
              </a:rPr>
              <a:t>méconnu, etc.</a:t>
            </a:r>
            <a:endParaRPr lang="fr-FR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endParaRPr lang="fr-FR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Titre 1"/>
          <p:cNvSpPr>
            <a:spLocks noGrp="1"/>
          </p:cNvSpPr>
          <p:nvPr>
            <p:ph type="title"/>
          </p:nvPr>
        </p:nvSpPr>
        <p:spPr>
          <a:xfrm>
            <a:off x="1059179" y="192787"/>
            <a:ext cx="10660069" cy="672364"/>
          </a:xfrm>
        </p:spPr>
        <p:txBody>
          <a:bodyPr>
            <a:normAutofit fontScale="90000"/>
          </a:bodyPr>
          <a:lstStyle/>
          <a:p>
            <a:r>
              <a:rPr lang="fr-BE" sz="4400" cap="smal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Analyse qualitative</a:t>
            </a:r>
            <a:endParaRPr lang="fr-BE" sz="4400" cap="smal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9" name="Image 25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19" t="-4546" r="6418" b="-4947"/>
          <a:stretch/>
        </p:blipFill>
        <p:spPr bwMode="auto">
          <a:xfrm>
            <a:off x="136153" y="73306"/>
            <a:ext cx="791845" cy="79184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225586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1126174" y="1828800"/>
            <a:ext cx="8298242" cy="43115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5. </a:t>
            </a:r>
            <a:r>
              <a:rPr lang="fr-FR" sz="2400" b="1" dirty="0">
                <a:latin typeface="Calibri" panose="020F0502020204030204" pitchFamily="34" charset="0"/>
                <a:cs typeface="Calibri" panose="020F0502020204030204" pitchFamily="34" charset="0"/>
              </a:rPr>
              <a:t>Améliorer l’accueil des victimes</a:t>
            </a:r>
            <a:endParaRPr lang="fr-BE" sz="24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fr-FR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fr-FR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Face </a:t>
            </a:r>
            <a:r>
              <a:rPr lang="fr-FR" b="1" i="1" dirty="0">
                <a:latin typeface="Calibri" panose="020F0502020204030204" pitchFamily="34" charset="0"/>
                <a:cs typeface="Calibri" panose="020F0502020204030204" pitchFamily="34" charset="0"/>
              </a:rPr>
              <a:t>aux stratégies d’invisibilité et à l’éloignement symbolique des structures de prise en charge:</a:t>
            </a:r>
          </a:p>
          <a:p>
            <a:pPr lvl="1"/>
            <a:r>
              <a:rPr lang="fr-FR" dirty="0">
                <a:latin typeface="Calibri" panose="020F0502020204030204" pitchFamily="34" charset="0"/>
                <a:cs typeface="Calibri" panose="020F0502020204030204" pitchFamily="34" charset="0"/>
              </a:rPr>
              <a:t>Développer des structures de proximité </a:t>
            </a:r>
          </a:p>
          <a:p>
            <a:pPr lvl="1"/>
            <a:r>
              <a:rPr lang="fr-FR" dirty="0">
                <a:latin typeface="Calibri" panose="020F0502020204030204" pitchFamily="34" charset="0"/>
                <a:cs typeface="Calibri" panose="020F0502020204030204" pitchFamily="34" charset="0"/>
              </a:rPr>
              <a:t>Développer l’accueil des structures sur le plan psychologique et interculturel</a:t>
            </a:r>
          </a:p>
          <a:p>
            <a:pPr lvl="1"/>
            <a:r>
              <a:rPr lang="fr-FR" dirty="0">
                <a:latin typeface="Calibri" panose="020F0502020204030204" pitchFamily="34" charset="0"/>
                <a:cs typeface="Calibri" panose="020F0502020204030204" pitchFamily="34" charset="0"/>
              </a:rPr>
              <a:t>Favoriser la résilience et l’</a:t>
            </a:r>
            <a:r>
              <a:rPr lang="fr-FR" dirty="0" err="1">
                <a:latin typeface="Calibri" panose="020F0502020204030204" pitchFamily="34" charset="0"/>
                <a:cs typeface="Calibri" panose="020F0502020204030204" pitchFamily="34" charset="0"/>
              </a:rPr>
              <a:t>empowerment</a:t>
            </a:r>
            <a:r>
              <a:rPr lang="fr-FR" dirty="0">
                <a:latin typeface="Calibri" panose="020F0502020204030204" pitchFamily="34" charset="0"/>
                <a:cs typeface="Calibri" panose="020F0502020204030204" pitchFamily="34" charset="0"/>
              </a:rPr>
              <a:t> des victimes</a:t>
            </a:r>
          </a:p>
          <a:p>
            <a:pPr lvl="1"/>
            <a:r>
              <a:rPr lang="fr-FR" dirty="0">
                <a:latin typeface="Calibri" panose="020F0502020204030204" pitchFamily="34" charset="0"/>
                <a:cs typeface="Calibri" panose="020F0502020204030204" pitchFamily="34" charset="0"/>
              </a:rPr>
              <a:t>Créer un réseau d’ «ambassadeurs», de relais auprès des groupes les plus invisibles pour faciliter l’ «</a:t>
            </a:r>
            <a:r>
              <a:rPr lang="fr-FR" dirty="0" err="1">
                <a:latin typeface="Calibri" panose="020F0502020204030204" pitchFamily="34" charset="0"/>
                <a:cs typeface="Calibri" panose="020F0502020204030204" pitchFamily="34" charset="0"/>
              </a:rPr>
              <a:t>outing</a:t>
            </a:r>
            <a:r>
              <a:rPr lang="fr-FR" dirty="0">
                <a:latin typeface="Calibri" panose="020F0502020204030204" pitchFamily="34" charset="0"/>
                <a:cs typeface="Calibri" panose="020F0502020204030204" pitchFamily="34" charset="0"/>
              </a:rPr>
              <a:t>»</a:t>
            </a:r>
          </a:p>
        </p:txBody>
      </p:sp>
      <p:sp>
        <p:nvSpPr>
          <p:cNvPr id="8" name="Titre 1"/>
          <p:cNvSpPr>
            <a:spLocks noGrp="1"/>
          </p:cNvSpPr>
          <p:nvPr>
            <p:ph type="title"/>
          </p:nvPr>
        </p:nvSpPr>
        <p:spPr>
          <a:xfrm>
            <a:off x="1059179" y="192787"/>
            <a:ext cx="10660069" cy="672364"/>
          </a:xfrm>
        </p:spPr>
        <p:txBody>
          <a:bodyPr>
            <a:normAutofit fontScale="90000"/>
          </a:bodyPr>
          <a:lstStyle/>
          <a:p>
            <a:r>
              <a:rPr lang="fr-BE" sz="4400" cap="smal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Analyse qualitative</a:t>
            </a:r>
            <a:endParaRPr lang="fr-BE" sz="4400" cap="smal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9" name="Image 25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19" t="-4546" r="6418" b="-4947"/>
          <a:stretch/>
        </p:blipFill>
        <p:spPr bwMode="auto">
          <a:xfrm>
            <a:off x="136153" y="73306"/>
            <a:ext cx="791845" cy="79184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666085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68511" y="192787"/>
            <a:ext cx="10058400" cy="672364"/>
          </a:xfrm>
        </p:spPr>
        <p:txBody>
          <a:bodyPr>
            <a:normAutofit fontScale="90000"/>
          </a:bodyPr>
          <a:lstStyle/>
          <a:p>
            <a:r>
              <a:rPr lang="fr-BE" sz="4400" cap="sm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Deux approches complémentaires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053638" y="1250655"/>
            <a:ext cx="4754880" cy="640080"/>
          </a:xfrm>
        </p:spPr>
        <p:txBody>
          <a:bodyPr/>
          <a:lstStyle/>
          <a:p>
            <a:r>
              <a:rPr lang="fr-BE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Enquête quantitative online (LISER)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7056686" y="2066900"/>
            <a:ext cx="4754880" cy="4702635"/>
          </a:xfrm>
        </p:spPr>
        <p:txBody>
          <a:bodyPr/>
          <a:lstStyle/>
          <a:p>
            <a:pPr marL="0" indent="0">
              <a:buNone/>
            </a:pPr>
            <a:r>
              <a:rPr lang="fr-BE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fr-BE" b="1" dirty="0">
                <a:latin typeface="Calibri" panose="020F0502020204030204" pitchFamily="34" charset="0"/>
                <a:cs typeface="Calibri" panose="020F0502020204030204" pitchFamily="34" charset="0"/>
              </a:rPr>
              <a:t>Population 18+</a:t>
            </a:r>
            <a:r>
              <a:rPr lang="fr-BE" dirty="0">
                <a:latin typeface="Calibri" panose="020F0502020204030204" pitchFamily="34" charset="0"/>
                <a:cs typeface="Calibri" panose="020F0502020204030204" pitchFamily="34" charset="0"/>
              </a:rPr>
              <a:t> (518.104)</a:t>
            </a:r>
          </a:p>
          <a:p>
            <a:pPr marL="0" indent="0">
              <a:buNone/>
            </a:pPr>
            <a:endParaRPr lang="fr-B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fr-B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fr-BE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fr-BE" b="1" dirty="0">
                <a:latin typeface="Calibri" panose="020F0502020204030204" pitchFamily="34" charset="0"/>
                <a:cs typeface="Calibri" panose="020F0502020204030204" pitchFamily="34" charset="0"/>
              </a:rPr>
              <a:t>Echantillon</a:t>
            </a:r>
            <a:r>
              <a:rPr lang="fr-BE" dirty="0">
                <a:latin typeface="Calibri" panose="020F0502020204030204" pitchFamily="34" charset="0"/>
                <a:cs typeface="Calibri" panose="020F0502020204030204" pitchFamily="34" charset="0"/>
              </a:rPr>
              <a:t> (15.000)</a:t>
            </a:r>
          </a:p>
          <a:p>
            <a:pPr marL="0" indent="0">
              <a:buNone/>
            </a:pPr>
            <a:endParaRPr lang="fr-B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fr-B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fr-BE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fr-BE" b="1" dirty="0">
                <a:latin typeface="Calibri" panose="020F0502020204030204" pitchFamily="34" charset="0"/>
                <a:cs typeface="Calibri" panose="020F0502020204030204" pitchFamily="34" charset="0"/>
              </a:rPr>
              <a:t>Répondants</a:t>
            </a:r>
            <a:r>
              <a:rPr lang="fr-BE" dirty="0">
                <a:latin typeface="Calibri" panose="020F0502020204030204" pitchFamily="34" charset="0"/>
                <a:cs typeface="Calibri" panose="020F0502020204030204" pitchFamily="34" charset="0"/>
              </a:rPr>
              <a:t> (2.949)</a:t>
            </a:r>
          </a:p>
          <a:p>
            <a:pPr marL="0" indent="0">
              <a:buNone/>
            </a:pPr>
            <a:endParaRPr lang="fr-B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fr-B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fr-BE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</a:p>
          <a:p>
            <a:pPr marL="0" indent="0">
              <a:buNone/>
            </a:pPr>
            <a:r>
              <a:rPr lang="fr-BE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Perceptions de la population</a:t>
            </a:r>
            <a:endParaRPr lang="fr-BE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1058933" y="1255497"/>
            <a:ext cx="4754880" cy="640080"/>
          </a:xfrm>
        </p:spPr>
        <p:txBody>
          <a:bodyPr>
            <a:normAutofit/>
          </a:bodyPr>
          <a:lstStyle/>
          <a:p>
            <a:r>
              <a:rPr lang="fr-BE" sz="2400" dirty="0">
                <a:solidFill>
                  <a:schemeClr val="bg1">
                    <a:lumMod val="6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Enquête qualitative (CEFIS)</a:t>
            </a:r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53638" y="2012037"/>
            <a:ext cx="899160" cy="533400"/>
          </a:xfrm>
          <a:prstGeom prst="rect">
            <a:avLst/>
          </a:prstGeom>
        </p:spPr>
      </p:pic>
      <p:pic>
        <p:nvPicPr>
          <p:cNvPr id="9" name="Image 8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6018" y="3280112"/>
            <a:ext cx="906780" cy="503555"/>
          </a:xfrm>
          <a:prstGeom prst="rect">
            <a:avLst/>
          </a:prstGeom>
        </p:spPr>
      </p:pic>
      <p:pic>
        <p:nvPicPr>
          <p:cNvPr id="10" name="Image 9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5873" y="4467429"/>
            <a:ext cx="687070" cy="503555"/>
          </a:xfrm>
          <a:prstGeom prst="rect">
            <a:avLst/>
          </a:prstGeom>
        </p:spPr>
      </p:pic>
      <p:sp>
        <p:nvSpPr>
          <p:cNvPr id="11" name="ZoneTexte 10"/>
          <p:cNvSpPr txBox="1"/>
          <p:nvPr/>
        </p:nvSpPr>
        <p:spPr>
          <a:xfrm>
            <a:off x="7963466" y="2470941"/>
            <a:ext cx="206338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z="1200" b="1" dirty="0">
                <a:latin typeface="Calibri" panose="020F0502020204030204" pitchFamily="34" charset="0"/>
                <a:cs typeface="Calibri" panose="020F0502020204030204" pitchFamily="34" charset="0"/>
              </a:rPr>
              <a:t>Strates (18):</a:t>
            </a:r>
          </a:p>
          <a:p>
            <a:r>
              <a:rPr lang="fr-BE" sz="1200" i="1" dirty="0">
                <a:latin typeface="Calibri" panose="020F0502020204030204" pitchFamily="34" charset="0"/>
                <a:cs typeface="Calibri" panose="020F0502020204030204" pitchFamily="34" charset="0"/>
              </a:rPr>
              <a:t>- Pays de naissance</a:t>
            </a:r>
          </a:p>
          <a:p>
            <a:r>
              <a:rPr lang="fr-BE" sz="1200" i="1" dirty="0">
                <a:latin typeface="Calibri" panose="020F0502020204030204" pitchFamily="34" charset="0"/>
                <a:cs typeface="Calibri" panose="020F0502020204030204" pitchFamily="34" charset="0"/>
              </a:rPr>
              <a:t>- Statut sécurité sociale</a:t>
            </a:r>
          </a:p>
          <a:p>
            <a:r>
              <a:rPr lang="fr-BE" sz="1200" i="1" dirty="0">
                <a:latin typeface="Calibri" panose="020F0502020204030204" pitchFamily="34" charset="0"/>
                <a:cs typeface="Calibri" panose="020F0502020204030204" pitchFamily="34" charset="0"/>
              </a:rPr>
              <a:t>- Sur-</a:t>
            </a:r>
            <a:r>
              <a:rPr lang="fr-BE" sz="1200" i="1" dirty="0" err="1">
                <a:latin typeface="Calibri" panose="020F0502020204030204" pitchFamily="34" charset="0"/>
                <a:cs typeface="Calibri" panose="020F0502020204030204" pitchFamily="34" charset="0"/>
              </a:rPr>
              <a:t>repres</a:t>
            </a:r>
            <a:r>
              <a:rPr lang="fr-BE" sz="1200" i="1" dirty="0">
                <a:latin typeface="Calibri" panose="020F0502020204030204" pitchFamily="34" charset="0"/>
                <a:cs typeface="Calibri" panose="020F0502020204030204" pitchFamily="34" charset="0"/>
              </a:rPr>
              <a:t>. sous-pop à risque</a:t>
            </a:r>
          </a:p>
        </p:txBody>
      </p:sp>
      <p:sp>
        <p:nvSpPr>
          <p:cNvPr id="12" name="Flèche vers le bas 11"/>
          <p:cNvSpPr/>
          <p:nvPr/>
        </p:nvSpPr>
        <p:spPr>
          <a:xfrm>
            <a:off x="7308130" y="2600300"/>
            <a:ext cx="382555" cy="644038"/>
          </a:xfrm>
          <a:prstGeom prst="down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7963466" y="3728765"/>
            <a:ext cx="179363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z="1200" b="1" dirty="0">
                <a:latin typeface="Calibri" panose="020F0502020204030204" pitchFamily="34" charset="0"/>
                <a:cs typeface="Calibri" panose="020F0502020204030204" pitchFamily="34" charset="0"/>
              </a:rPr>
              <a:t>Non-réponse:</a:t>
            </a:r>
          </a:p>
          <a:p>
            <a:r>
              <a:rPr lang="fr-BE" sz="1200" i="1" dirty="0">
                <a:latin typeface="Calibri" panose="020F0502020204030204" pitchFamily="34" charset="0"/>
                <a:cs typeface="Calibri" panose="020F0502020204030204" pitchFamily="34" charset="0"/>
              </a:rPr>
              <a:t>- Portugal vs autres</a:t>
            </a:r>
          </a:p>
          <a:p>
            <a:r>
              <a:rPr lang="fr-BE" sz="1200" i="1" dirty="0">
                <a:latin typeface="Calibri" panose="020F0502020204030204" pitchFamily="34" charset="0"/>
                <a:cs typeface="Calibri" panose="020F0502020204030204" pitchFamily="34" charset="0"/>
              </a:rPr>
              <a:t>- Revenu, âge, </a:t>
            </a:r>
            <a:r>
              <a:rPr lang="fr-BE" sz="1200" i="1" dirty="0" err="1">
                <a:latin typeface="Calibri" panose="020F0502020204030204" pitchFamily="34" charset="0"/>
                <a:cs typeface="Calibri" panose="020F0502020204030204" pitchFamily="34" charset="0"/>
              </a:rPr>
              <a:t>séc</a:t>
            </a:r>
            <a:r>
              <a:rPr lang="fr-BE" sz="1200" i="1" dirty="0">
                <a:latin typeface="Calibri" panose="020F0502020204030204" pitchFamily="34" charset="0"/>
                <a:cs typeface="Calibri" panose="020F0502020204030204" pitchFamily="34" charset="0"/>
              </a:rPr>
              <a:t>. sociale</a:t>
            </a:r>
          </a:p>
          <a:p>
            <a:r>
              <a:rPr lang="fr-BE" sz="1200" i="1" dirty="0">
                <a:latin typeface="Calibri" panose="020F0502020204030204" pitchFamily="34" charset="0"/>
                <a:cs typeface="Calibri" panose="020F0502020204030204" pitchFamily="34" charset="0"/>
              </a:rPr>
              <a:t>- Pays de naissance</a:t>
            </a:r>
          </a:p>
        </p:txBody>
      </p:sp>
      <p:sp>
        <p:nvSpPr>
          <p:cNvPr id="14" name="Flèche vers le bas 13"/>
          <p:cNvSpPr/>
          <p:nvPr/>
        </p:nvSpPr>
        <p:spPr>
          <a:xfrm>
            <a:off x="7311238" y="3816389"/>
            <a:ext cx="382555" cy="644038"/>
          </a:xfrm>
          <a:prstGeom prst="down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5" name="Image 14"/>
          <p:cNvPicPr>
            <a:picLocks noChangeAspect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7046018" y="6177222"/>
            <a:ext cx="899160" cy="533400"/>
          </a:xfrm>
          <a:prstGeom prst="rect">
            <a:avLst/>
          </a:prstGeom>
        </p:spPr>
      </p:pic>
      <p:sp>
        <p:nvSpPr>
          <p:cNvPr id="16" name="ZoneTexte 15"/>
          <p:cNvSpPr txBox="1"/>
          <p:nvPr/>
        </p:nvSpPr>
        <p:spPr>
          <a:xfrm>
            <a:off x="7681691" y="5060473"/>
            <a:ext cx="193213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z="1200" b="1" dirty="0">
                <a:latin typeface="Calibri" panose="020F0502020204030204" pitchFamily="34" charset="0"/>
                <a:cs typeface="Calibri" panose="020F0502020204030204" pitchFamily="34" charset="0"/>
              </a:rPr>
              <a:t>Extrapolation des résultats:</a:t>
            </a:r>
          </a:p>
          <a:p>
            <a:r>
              <a:rPr lang="fr-BE" sz="1200" i="1" dirty="0">
                <a:latin typeface="Calibri" panose="020F0502020204030204" pitchFamily="34" charset="0"/>
                <a:cs typeface="Calibri" panose="020F0502020204030204" pitchFamily="34" charset="0"/>
              </a:rPr>
              <a:t>- Pondération par groupe</a:t>
            </a:r>
          </a:p>
          <a:p>
            <a:r>
              <a:rPr lang="fr-BE" sz="1200" i="1" dirty="0">
                <a:latin typeface="Calibri" panose="020F0502020204030204" pitchFamily="34" charset="0"/>
                <a:cs typeface="Calibri" panose="020F0502020204030204" pitchFamily="34" charset="0"/>
              </a:rPr>
              <a:t>- Intervalles de confiance</a:t>
            </a:r>
          </a:p>
          <a:p>
            <a:r>
              <a:rPr lang="fr-BE" sz="1200" i="1" dirty="0">
                <a:latin typeface="Calibri" panose="020F0502020204030204" pitchFamily="34" charset="0"/>
                <a:cs typeface="Calibri" panose="020F0502020204030204" pitchFamily="34" charset="0"/>
              </a:rPr>
              <a:t>- Par question et par groupe</a:t>
            </a:r>
          </a:p>
        </p:txBody>
      </p:sp>
      <p:sp>
        <p:nvSpPr>
          <p:cNvPr id="17" name="Flèche vers le bas 16"/>
          <p:cNvSpPr/>
          <p:nvPr/>
        </p:nvSpPr>
        <p:spPr>
          <a:xfrm>
            <a:off x="7314346" y="5060473"/>
            <a:ext cx="382555" cy="1057835"/>
          </a:xfrm>
          <a:prstGeom prst="down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1" name="ZoneTexte 20"/>
          <p:cNvSpPr txBox="1"/>
          <p:nvPr/>
        </p:nvSpPr>
        <p:spPr>
          <a:xfrm>
            <a:off x="9650369" y="5071268"/>
            <a:ext cx="250735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z="1200" b="1" dirty="0">
                <a:latin typeface="Calibri" panose="020F0502020204030204" pitchFamily="34" charset="0"/>
                <a:cs typeface="Calibri" panose="020F0502020204030204" pitchFamily="34" charset="0"/>
              </a:rPr>
              <a:t>Questions</a:t>
            </a:r>
          </a:p>
          <a:p>
            <a:pPr marL="285750" indent="-285750">
              <a:buAutoNum type="romanLcParenBoth"/>
            </a:pPr>
            <a:r>
              <a:rPr lang="fr-BE" sz="1200" i="1" dirty="0">
                <a:latin typeface="Calibri" panose="020F0502020204030204" pitchFamily="34" charset="0"/>
                <a:cs typeface="Calibri" panose="020F0502020204030204" pitchFamily="34" charset="0"/>
              </a:rPr>
              <a:t>Caractéristiques individuelles</a:t>
            </a:r>
          </a:p>
          <a:p>
            <a:pPr marL="285750" indent="-285750">
              <a:buAutoNum type="romanLcParenBoth"/>
            </a:pPr>
            <a:r>
              <a:rPr lang="fr-BE" sz="1200" i="1" dirty="0">
                <a:latin typeface="Calibri" panose="020F0502020204030204" pitchFamily="34" charset="0"/>
                <a:cs typeface="Calibri" panose="020F0502020204030204" pitchFamily="34" charset="0"/>
              </a:rPr>
              <a:t>Opinion v-à-v du racisme</a:t>
            </a:r>
          </a:p>
          <a:p>
            <a:pPr marL="285750" indent="-285750">
              <a:buAutoNum type="romanLcParenBoth"/>
            </a:pPr>
            <a:r>
              <a:rPr lang="fr-BE" sz="12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Opinion v-à-v de l’immigration</a:t>
            </a:r>
          </a:p>
          <a:p>
            <a:pPr marL="285750" indent="-285750">
              <a:buAutoNum type="romanLcParenBoth"/>
            </a:pPr>
            <a:r>
              <a:rPr lang="fr-BE" sz="12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Discriminations </a:t>
            </a:r>
            <a:r>
              <a:rPr lang="fr-BE" sz="1200" i="1" dirty="0"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fr-BE" sz="12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témoin/victime</a:t>
            </a:r>
            <a:r>
              <a:rPr lang="fr-BE" sz="1200" i="1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marL="285750" indent="-285750">
              <a:buAutoNum type="romanLcParenBoth"/>
            </a:pPr>
            <a:r>
              <a:rPr lang="fr-BE" sz="1200" i="1" dirty="0">
                <a:latin typeface="Calibri" panose="020F0502020204030204" pitchFamily="34" charset="0"/>
                <a:cs typeface="Calibri" panose="020F0502020204030204" pitchFamily="34" charset="0"/>
              </a:rPr>
              <a:t>Attentes politiques</a:t>
            </a:r>
          </a:p>
        </p:txBody>
      </p:sp>
      <p:sp>
        <p:nvSpPr>
          <p:cNvPr id="25" name="Espace réservé du contenu 5"/>
          <p:cNvSpPr txBox="1">
            <a:spLocks/>
          </p:cNvSpPr>
          <p:nvPr/>
        </p:nvSpPr>
        <p:spPr>
          <a:xfrm>
            <a:off x="1058934" y="2066899"/>
            <a:ext cx="4890454" cy="47026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 pitchFamily="2" charset="2"/>
              <a:buNone/>
            </a:pPr>
            <a:r>
              <a:rPr lang="fr-BE" b="1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Structures privées &amp; publiques </a:t>
            </a:r>
            <a:r>
              <a:rPr lang="fr-BE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(67)</a:t>
            </a:r>
          </a:p>
          <a:p>
            <a:pPr marL="0" indent="0">
              <a:buFont typeface="Wingdings" pitchFamily="2" charset="2"/>
              <a:buNone/>
            </a:pPr>
            <a:endParaRPr lang="fr-BE" smtClean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Font typeface="Wingdings" pitchFamily="2" charset="2"/>
              <a:buNone/>
            </a:pPr>
            <a:endParaRPr lang="fr-BE" smtClean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Font typeface="Wingdings" pitchFamily="2" charset="2"/>
              <a:buNone/>
            </a:pPr>
            <a:r>
              <a:rPr lang="fr-BE" b="1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Experts &amp; acteurs de terrains</a:t>
            </a:r>
            <a:r>
              <a:rPr lang="fr-BE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(139)</a:t>
            </a:r>
          </a:p>
          <a:p>
            <a:pPr marL="0" indent="0">
              <a:buFont typeface="Wingdings" pitchFamily="2" charset="2"/>
              <a:buNone/>
            </a:pPr>
            <a:endParaRPr lang="fr-BE" smtClean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Font typeface="Wingdings" pitchFamily="2" charset="2"/>
              <a:buNone/>
            </a:pPr>
            <a:endParaRPr lang="fr-BE" smtClean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Font typeface="Wingdings" pitchFamily="2" charset="2"/>
              <a:buNone/>
            </a:pPr>
            <a:endParaRPr lang="fr-BE" smtClean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Font typeface="Wingdings" pitchFamily="2" charset="2"/>
              <a:buNone/>
            </a:pPr>
            <a:r>
              <a:rPr lang="fr-BE" sz="1100" b="1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</a:p>
          <a:p>
            <a:pPr marL="0" indent="0">
              <a:buFont typeface="Wingdings" pitchFamily="2" charset="2"/>
              <a:buNone/>
            </a:pPr>
            <a:r>
              <a:rPr lang="fr-BE" b="1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Perceptions des experts/acteurs</a:t>
            </a:r>
          </a:p>
          <a:p>
            <a:pPr marL="0" indent="0">
              <a:buFont typeface="Wingdings" pitchFamily="2" charset="2"/>
              <a:buNone/>
            </a:pPr>
            <a:r>
              <a:rPr lang="fr-BE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</a:p>
          <a:p>
            <a:pPr marL="0" indent="0">
              <a:buFont typeface="Wingdings" pitchFamily="2" charset="2"/>
              <a:buNone/>
            </a:pPr>
            <a:r>
              <a:rPr lang="fr-BE" b="1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Analyse légale et institutionnelle</a:t>
            </a:r>
            <a:r>
              <a:rPr lang="fr-BE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fr-BE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26" name="Image 17" descr="Administration publique générale : Toutes les adresses et téléphones sur  l&amp;#39;annuaire Hoodspot"/>
          <p:cNvPicPr/>
          <p:nvPr/>
        </p:nvPicPr>
        <p:blipFill>
          <a:blip r:embed="rId5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2833" y="1828981"/>
            <a:ext cx="791845" cy="791845"/>
          </a:xfrm>
          <a:prstGeom prst="rect">
            <a:avLst/>
          </a:prstGeom>
          <a:noFill/>
          <a:ln>
            <a:noFill/>
          </a:ln>
        </p:spPr>
      </p:pic>
      <p:pic>
        <p:nvPicPr>
          <p:cNvPr id="27" name="Image 18" descr="Expert : images, photos et images vectorielles de stock | Shutterstock"/>
          <p:cNvPicPr/>
          <p:nvPr/>
        </p:nvPicPr>
        <p:blipFill rotWithShape="1">
          <a:blip r:embed="rId6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231" t="18213" r="20000" b="27143"/>
          <a:stretch/>
        </p:blipFill>
        <p:spPr bwMode="auto">
          <a:xfrm>
            <a:off x="1090450" y="3194310"/>
            <a:ext cx="816610" cy="79184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8" name="ZoneTexte 21"/>
          <p:cNvSpPr txBox="1"/>
          <p:nvPr/>
        </p:nvSpPr>
        <p:spPr>
          <a:xfrm>
            <a:off x="2081277" y="3869817"/>
            <a:ext cx="3581430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z="1000" b="1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Guide d’entretiens semi-directifs:</a:t>
            </a:r>
          </a:p>
          <a:p>
            <a:pPr marL="285750" indent="-285750">
              <a:buAutoNum type="romanLcParenBoth"/>
            </a:pPr>
            <a:r>
              <a:rPr lang="fr-BE" sz="1000" i="1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Compréhension du racisme et </a:t>
            </a:r>
            <a:r>
              <a:rPr lang="fr-BE" sz="1000" i="1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discriminations ethno-raciales</a:t>
            </a:r>
            <a:endParaRPr lang="fr-BE" sz="1000" i="1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AutoNum type="romanLcParenBoth"/>
            </a:pPr>
            <a:r>
              <a:rPr lang="fr-BE" sz="1000" i="1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Confrontation avec le phénomène et la prise en charge</a:t>
            </a:r>
          </a:p>
          <a:p>
            <a:pPr marL="285750" indent="-285750">
              <a:buAutoNum type="romanLcParenBoth"/>
            </a:pPr>
            <a:r>
              <a:rPr lang="fr-BE" sz="1000" i="1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Appréciation de l’ampleur et de l’évolution</a:t>
            </a:r>
          </a:p>
          <a:p>
            <a:pPr marL="285750" indent="-285750">
              <a:buAutoNum type="romanLcParenBoth"/>
            </a:pPr>
            <a:r>
              <a:rPr lang="fr-BE" sz="1000" i="1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Formes et types de racisme et de discrimination</a:t>
            </a:r>
          </a:p>
          <a:p>
            <a:pPr marL="285750" indent="-285750">
              <a:buAutoNum type="romanLcParenBoth"/>
            </a:pPr>
            <a:r>
              <a:rPr lang="fr-BE" sz="1000" i="1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Perception du profil et stratégies des victimes et auteurs</a:t>
            </a:r>
          </a:p>
          <a:p>
            <a:pPr marL="285750" indent="-285750">
              <a:buAutoNum type="romanLcParenBoth"/>
            </a:pPr>
            <a:r>
              <a:rPr lang="fr-BE" sz="1000" i="1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Besoins des structures et recommandations des experts</a:t>
            </a:r>
          </a:p>
        </p:txBody>
      </p:sp>
      <p:pic>
        <p:nvPicPr>
          <p:cNvPr id="29" name="Image 22" descr="Expert : images, photos et images vectorielles de stock | Shutterstock"/>
          <p:cNvPicPr/>
          <p:nvPr/>
        </p:nvPicPr>
        <p:blipFill rotWithShape="1">
          <a:blip r:embed="rId6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231" t="18213" r="20000" b="27143"/>
          <a:stretch/>
        </p:blipFill>
        <p:spPr bwMode="auto">
          <a:xfrm>
            <a:off x="1212163" y="5250563"/>
            <a:ext cx="592376" cy="583126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30" name="Flèche vers le bas 23"/>
          <p:cNvSpPr/>
          <p:nvPr/>
        </p:nvSpPr>
        <p:spPr>
          <a:xfrm>
            <a:off x="1312654" y="4017525"/>
            <a:ext cx="382555" cy="1201668"/>
          </a:xfrm>
          <a:prstGeom prst="down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301592" y="2477800"/>
            <a:ext cx="198644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z="1000" i="1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Acteurs </a:t>
            </a:r>
            <a:r>
              <a:rPr lang="fr-BE" sz="1000" i="1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la </a:t>
            </a:r>
            <a:r>
              <a:rPr lang="fr-BE" sz="1000" i="1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police</a:t>
            </a:r>
            <a:r>
              <a:rPr lang="fr-BE" sz="1000" i="1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fr-BE" sz="1000" i="1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la justice</a:t>
            </a:r>
            <a:r>
              <a:rPr lang="fr-BE" sz="1000" i="1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endParaRPr lang="fr-BE" sz="1000" i="1" dirty="0" smtClean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fr-BE" sz="1000" i="1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l’enseignement, du logement</a:t>
            </a:r>
            <a:r>
              <a:rPr lang="fr-BE" sz="1000" i="1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endParaRPr lang="fr-BE" sz="1000" i="1" dirty="0" smtClean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fr-BE" sz="1000" i="1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l’Emploi</a:t>
            </a:r>
            <a:r>
              <a:rPr lang="fr-BE" sz="1000" i="1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fr-BE" sz="1000" i="1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du secteur social,</a:t>
            </a:r>
          </a:p>
          <a:p>
            <a:r>
              <a:rPr lang="fr-BE" sz="1000" i="1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du monde associatif, etc.</a:t>
            </a:r>
            <a:endParaRPr lang="en-US" sz="1000" i="1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32" name="Flèche vers le bas 11"/>
          <p:cNvSpPr/>
          <p:nvPr/>
        </p:nvSpPr>
        <p:spPr>
          <a:xfrm>
            <a:off x="1319860" y="2614986"/>
            <a:ext cx="382555" cy="644038"/>
          </a:xfrm>
          <a:prstGeom prst="down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33" name="Picture 2" descr="Pictogramme D&amp;amp;#39;icône De Livre De Statut De Code Juridique Illustration de  Vecteur - Illustration du bleu, logo: 128978936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640" t="12082" r="11527" b="12082"/>
          <a:stretch/>
        </p:blipFill>
        <p:spPr bwMode="auto">
          <a:xfrm>
            <a:off x="1234031" y="6118308"/>
            <a:ext cx="548640" cy="548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" name="Cross 33"/>
          <p:cNvSpPr/>
          <p:nvPr/>
        </p:nvSpPr>
        <p:spPr>
          <a:xfrm>
            <a:off x="1421069" y="5902183"/>
            <a:ext cx="155372" cy="147630"/>
          </a:xfrm>
          <a:prstGeom prst="plus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6373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BE" sz="6000" b="1" cap="small" dirty="0">
                <a:latin typeface="Calibri" panose="020F0502020204030204" pitchFamily="34" charset="0"/>
                <a:cs typeface="Calibri" panose="020F0502020204030204" pitchFamily="34" charset="0"/>
              </a:rPr>
              <a:t>Racisme et Stéréotypes</a:t>
            </a:r>
            <a:br>
              <a:rPr lang="fr-BE" sz="6000" b="1" cap="small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fr-BE" sz="2000" b="1" cap="small" dirty="0" smtClean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fr-BE" sz="2000" b="1" cap="small" dirty="0" smtClean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fr-BE" sz="1800" b="1" cap="small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Discriminations </a:t>
            </a:r>
            <a:r>
              <a:rPr lang="fr-BE" sz="1800" b="1" cap="small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ethno-raciales</a:t>
            </a:r>
            <a:br>
              <a:rPr lang="fr-BE" sz="1800" b="1" cap="small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fr-BE" sz="1800" b="1" cap="small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Cadre </a:t>
            </a:r>
            <a:r>
              <a:rPr lang="fr-BE" sz="1800" b="1" cap="small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légal et Institutionnel</a:t>
            </a:r>
            <a:br>
              <a:rPr lang="fr-BE" sz="1800" b="1" cap="small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fr-BE" sz="1800" b="1" cap="small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Recommandations politiques et avis d’experts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751162" y="5020055"/>
            <a:ext cx="10240210" cy="1604679"/>
          </a:xfrm>
        </p:spPr>
        <p:txBody>
          <a:bodyPr>
            <a:normAutofit/>
          </a:bodyPr>
          <a:lstStyle/>
          <a:p>
            <a:r>
              <a:rPr lang="fr-BE" b="1" dirty="0">
                <a:latin typeface="Calibri" panose="020F0502020204030204" pitchFamily="34" charset="0"/>
                <a:cs typeface="Calibri" panose="020F0502020204030204" pitchFamily="34" charset="0"/>
              </a:rPr>
              <a:t>Ampleur: </a:t>
            </a:r>
            <a:r>
              <a:rPr lang="fr-BE" i="1" dirty="0">
                <a:latin typeface="Calibri" panose="020F0502020204030204" pitchFamily="34" charset="0"/>
                <a:cs typeface="Calibri" panose="020F0502020204030204" pitchFamily="34" charset="0"/>
              </a:rPr>
              <a:t>racisme idéologique probablement clairsemé… mais notion mal conceptualisée</a:t>
            </a:r>
          </a:p>
          <a:p>
            <a:r>
              <a:rPr lang="fr-BE" b="1" dirty="0">
                <a:latin typeface="Calibri" panose="020F0502020204030204" pitchFamily="34" charset="0"/>
                <a:cs typeface="Calibri" panose="020F0502020204030204" pitchFamily="34" charset="0"/>
              </a:rPr>
              <a:t>Evolution: </a:t>
            </a:r>
            <a:r>
              <a:rPr lang="fr-BE" i="1" dirty="0">
                <a:latin typeface="Calibri" panose="020F0502020204030204" pitchFamily="34" charset="0"/>
                <a:cs typeface="Calibri" panose="020F0502020204030204" pitchFamily="34" charset="0"/>
              </a:rPr>
              <a:t>pas de tendance </a:t>
            </a:r>
            <a:r>
              <a:rPr lang="fr-BE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nette dans ampleur </a:t>
            </a:r>
            <a:r>
              <a:rPr lang="fr-BE" i="1" dirty="0"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fr-BE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1/3, </a:t>
            </a:r>
            <a:r>
              <a:rPr lang="fr-BE" i="1" dirty="0">
                <a:latin typeface="Calibri" panose="020F0502020204030204" pitchFamily="34" charset="0"/>
                <a:cs typeface="Calibri" panose="020F0502020204030204" pitchFamily="34" charset="0"/>
              </a:rPr>
              <a:t>1/3, 1/3)… mais transformation du racisme</a:t>
            </a:r>
          </a:p>
          <a:p>
            <a:r>
              <a:rPr lang="fr-BE" b="1" dirty="0">
                <a:latin typeface="Calibri" panose="020F0502020204030204" pitchFamily="34" charset="0"/>
                <a:cs typeface="Calibri" panose="020F0502020204030204" pitchFamily="34" charset="0"/>
              </a:rPr>
              <a:t>Stéréotypes: </a:t>
            </a:r>
            <a:r>
              <a:rPr lang="fr-BE" i="1" dirty="0">
                <a:latin typeface="Calibri" panose="020F0502020204030204" pitchFamily="34" charset="0"/>
                <a:cs typeface="Calibri" panose="020F0502020204030204" pitchFamily="34" charset="0"/>
              </a:rPr>
              <a:t>bien ancrés et variables</a:t>
            </a:r>
            <a:r>
              <a:rPr lang="fr-BE" i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BE" i="1" dirty="0">
                <a:latin typeface="Calibri" panose="020F0502020204030204" pitchFamily="34" charset="0"/>
                <a:cs typeface="Calibri" panose="020F0502020204030204" pitchFamily="34" charset="0"/>
              </a:rPr>
              <a:t>selon les groupes cibles</a:t>
            </a:r>
          </a:p>
        </p:txBody>
      </p:sp>
    </p:spTree>
    <p:extLst>
      <p:ext uri="{BB962C8B-B14F-4D97-AF65-F5344CB8AC3E}">
        <p14:creationId xmlns:p14="http://schemas.microsoft.com/office/powerpoint/2010/main" val="3025309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59180" y="192787"/>
            <a:ext cx="10058400" cy="672364"/>
          </a:xfrm>
        </p:spPr>
        <p:txBody>
          <a:bodyPr>
            <a:normAutofit fontScale="90000"/>
          </a:bodyPr>
          <a:lstStyle/>
          <a:p>
            <a:r>
              <a:rPr lang="fr-BE" sz="4400" cap="sm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Racisme: Ampleur des Phénomènes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602907" y="1250300"/>
            <a:ext cx="4754880" cy="640080"/>
          </a:xfrm>
        </p:spPr>
        <p:txBody>
          <a:bodyPr/>
          <a:lstStyle/>
          <a:p>
            <a:r>
              <a:rPr lang="fr-BE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	Enquête quantitative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602906" y="2285216"/>
            <a:ext cx="5232535" cy="4219101"/>
          </a:xfrm>
        </p:spPr>
        <p:txBody>
          <a:bodyPr>
            <a:normAutofit lnSpcReduction="10000"/>
          </a:bodyPr>
          <a:lstStyle/>
          <a:p>
            <a:r>
              <a:rPr lang="fr-BE" sz="1800" b="1" dirty="0">
                <a:latin typeface="Calibri" panose="020F0502020204030204" pitchFamily="34" charset="0"/>
                <a:cs typeface="Calibri" panose="020F0502020204030204" pitchFamily="34" charset="0"/>
              </a:rPr>
              <a:t>4,3% des résidents établissent </a:t>
            </a:r>
            <a:r>
              <a:rPr lang="fr-BE" sz="1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une </a:t>
            </a:r>
            <a:r>
              <a:rPr lang="fr-BE" sz="1800" b="1" dirty="0">
                <a:latin typeface="Calibri" panose="020F0502020204030204" pitchFamily="34" charset="0"/>
                <a:cs typeface="Calibri" panose="020F0502020204030204" pitchFamily="34" charset="0"/>
              </a:rPr>
              <a:t>hiérarchie entre les races</a:t>
            </a:r>
          </a:p>
          <a:p>
            <a:pPr lvl="1"/>
            <a:r>
              <a:rPr lang="fr-BE" sz="1200" dirty="0">
                <a:latin typeface="Calibri" panose="020F0502020204030204" pitchFamily="34" charset="0"/>
                <a:cs typeface="Calibri" panose="020F0502020204030204" pitchFamily="34" charset="0"/>
              </a:rPr>
              <a:t>Baromètre-racisme 2018 en FR (1000 pers.): 9% (même question)</a:t>
            </a:r>
          </a:p>
          <a:p>
            <a:pPr lvl="1"/>
            <a:r>
              <a:rPr lang="fr-BE" sz="1200" dirty="0">
                <a:latin typeface="Calibri" panose="020F0502020204030204" pitchFamily="34" charset="0"/>
                <a:cs typeface="Calibri" panose="020F0502020204030204" pitchFamily="34" charset="0"/>
              </a:rPr>
              <a:t>Baromètre de la tolérance en BE (1392 pers</a:t>
            </a:r>
            <a:r>
              <a:rPr lang="fr-BE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.): </a:t>
            </a:r>
            <a:r>
              <a:rPr lang="fr-BE" sz="1200" dirty="0">
                <a:latin typeface="Calibri" panose="020F0502020204030204" pitchFamily="34" charset="0"/>
                <a:cs typeface="Calibri" panose="020F0502020204030204" pitchFamily="34" charset="0"/>
              </a:rPr>
              <a:t>32% (races plus douées)</a:t>
            </a:r>
          </a:p>
          <a:p>
            <a:r>
              <a:rPr lang="fr-BE" sz="1800" b="1" dirty="0">
                <a:latin typeface="Calibri" panose="020F0502020204030204" pitchFamily="34" charset="0"/>
                <a:cs typeface="Calibri" panose="020F0502020204030204" pitchFamily="34" charset="0"/>
              </a:rPr>
              <a:t>15,2% des résidents déclarent que des réactions racistes sont parfois justifiées</a:t>
            </a:r>
          </a:p>
          <a:p>
            <a:pPr lvl="1"/>
            <a:r>
              <a:rPr lang="fr-BE" sz="1200" dirty="0">
                <a:latin typeface="Calibri" panose="020F0502020204030204" pitchFamily="34" charset="0"/>
                <a:cs typeface="Calibri" panose="020F0502020204030204" pitchFamily="34" charset="0"/>
              </a:rPr>
              <a:t>Baromètre-racisme 2018 en FR (1000 pers.): 46%</a:t>
            </a:r>
          </a:p>
          <a:p>
            <a:pPr lvl="1"/>
            <a:r>
              <a:rPr lang="fr-BE" sz="1200" dirty="0">
                <a:latin typeface="Calibri" panose="020F0502020204030204" pitchFamily="34" charset="0"/>
                <a:cs typeface="Calibri" panose="020F0502020204030204" pitchFamily="34" charset="0"/>
              </a:rPr>
              <a:t>Baromètre de la tolérance 2008-09 en BE (1392 pers.): 59% (</a:t>
            </a:r>
            <a:r>
              <a:rPr lang="fr-BE" sz="1200" dirty="0" err="1">
                <a:latin typeface="Calibri" panose="020F0502020204030204" pitchFamily="34" charset="0"/>
                <a:cs typeface="Calibri" panose="020F0502020204030204" pitchFamily="34" charset="0"/>
              </a:rPr>
              <a:t>exp</a:t>
            </a:r>
            <a:r>
              <a:rPr lang="fr-BE" sz="1200" dirty="0">
                <a:latin typeface="Calibri" panose="020F0502020204030204" pitchFamily="34" charset="0"/>
                <a:cs typeface="Calibri" panose="020F0502020204030204" pitchFamily="34" charset="0"/>
              </a:rPr>
              <a:t>. négatives)</a:t>
            </a:r>
          </a:p>
          <a:p>
            <a:endParaRPr lang="fr-BE" sz="105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fr-BE" sz="1400" dirty="0">
                <a:latin typeface="Calibri" panose="020F0502020204030204" pitchFamily="34" charset="0"/>
                <a:cs typeface="Calibri" panose="020F0502020204030204" pitchFamily="34" charset="0"/>
              </a:rPr>
              <a:t>11,1% des résidents souhaitent éviter un voisin de type ethno-racial particulier; et 6,3% des résidents souhaitent éviter un supérieur de type ethno-racial particulier</a:t>
            </a:r>
          </a:p>
          <a:p>
            <a:pPr lvl="1"/>
            <a:r>
              <a:rPr lang="fr-BE" sz="1200" dirty="0">
                <a:latin typeface="Calibri" panose="020F0502020204030204" pitchFamily="34" charset="0"/>
                <a:cs typeface="Calibri" panose="020F0502020204030204" pitchFamily="34" charset="0"/>
              </a:rPr>
              <a:t>Si c’est le cas: </a:t>
            </a:r>
            <a:r>
              <a:rPr lang="fr-BE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Arabes/Mus (A-I) </a:t>
            </a:r>
            <a:r>
              <a:rPr lang="fr-BE" sz="1200" dirty="0">
                <a:latin typeface="Calibri" panose="020F0502020204030204" pitchFamily="34" charset="0"/>
                <a:cs typeface="Calibri" panose="020F0502020204030204" pitchFamily="34" charset="0"/>
              </a:rPr>
              <a:t>&gt;&gt; </a:t>
            </a:r>
            <a:r>
              <a:rPr lang="fr-BE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Lux </a:t>
            </a:r>
            <a:r>
              <a:rPr lang="fr-BE" sz="1200" dirty="0">
                <a:latin typeface="Calibri" panose="020F0502020204030204" pitchFamily="34" charset="0"/>
                <a:cs typeface="Calibri" panose="020F0502020204030204" pitchFamily="34" charset="0"/>
              </a:rPr>
              <a:t>&gt; Couleur </a:t>
            </a:r>
            <a:r>
              <a:rPr lang="fr-BE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noire (A-I) </a:t>
            </a:r>
            <a:r>
              <a:rPr lang="fr-BE" sz="1200" dirty="0">
                <a:latin typeface="Calibri" panose="020F0502020204030204" pitchFamily="34" charset="0"/>
                <a:cs typeface="Calibri" panose="020F0502020204030204" pitchFamily="34" charset="0"/>
              </a:rPr>
              <a:t>&gt; Portugais</a:t>
            </a:r>
          </a:p>
          <a:p>
            <a:pPr marL="0" indent="0">
              <a:spcBef>
                <a:spcPts val="0"/>
              </a:spcBef>
              <a:buNone/>
            </a:pPr>
            <a:endParaRPr lang="fr-BE" sz="1100" i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fr-BE" sz="11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En </a:t>
            </a:r>
            <a:r>
              <a:rPr lang="fr-BE" sz="1100" i="1" dirty="0">
                <a:latin typeface="Calibri" panose="020F0502020204030204" pitchFamily="34" charset="0"/>
                <a:cs typeface="Calibri" panose="020F0502020204030204" pitchFamily="34" charset="0"/>
              </a:rPr>
              <a:t>général, ces parts ne varient pas significativement entre groupes (pays de naissance, âge, éducation, auto-identification culturelle</a:t>
            </a:r>
            <a:r>
              <a:rPr lang="fr-BE" sz="11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fr-BE" sz="11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A-I</a:t>
            </a:r>
            <a:r>
              <a:rPr lang="fr-BE" sz="11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 = assignation ethno-raciale revendiquée par le répondant (auto-identification)</a:t>
            </a:r>
            <a:endParaRPr lang="fr-BE" sz="1100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1059180" y="1255144"/>
            <a:ext cx="4754880" cy="640080"/>
          </a:xfrm>
        </p:spPr>
        <p:txBody>
          <a:bodyPr>
            <a:normAutofit/>
          </a:bodyPr>
          <a:lstStyle/>
          <a:p>
            <a:r>
              <a:rPr lang="fr-BE" sz="2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	Enquête qualitative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1059180" y="2280372"/>
            <a:ext cx="4824035" cy="4039405"/>
          </a:xfrm>
        </p:spPr>
        <p:txBody>
          <a:bodyPr/>
          <a:lstStyle/>
          <a:p>
            <a:r>
              <a:rPr lang="fr-BE" sz="1800" b="1" dirty="0">
                <a:latin typeface="Calibri" panose="020F0502020204030204" pitchFamily="34" charset="0"/>
                <a:cs typeface="Calibri" panose="020F0502020204030204" pitchFamily="34" charset="0"/>
              </a:rPr>
              <a:t>Compréhension/</a:t>
            </a:r>
            <a:r>
              <a:rPr lang="fr-BE" sz="1800" b="1" dirty="0" err="1">
                <a:latin typeface="Calibri" panose="020F0502020204030204" pitchFamily="34" charset="0"/>
                <a:cs typeface="Calibri" panose="020F0502020204030204" pitchFamily="34" charset="0"/>
              </a:rPr>
              <a:t>thématisation</a:t>
            </a:r>
            <a:endParaRPr lang="fr-BE" sz="1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r>
              <a:rPr lang="fr-BE" sz="1200" dirty="0">
                <a:latin typeface="Calibri" panose="020F0502020204030204" pitchFamily="34" charset="0"/>
                <a:cs typeface="Calibri" panose="020F0502020204030204" pitchFamily="34" charset="0"/>
              </a:rPr>
              <a:t>Difficulté de définir ou distinguer racisme et discrimination</a:t>
            </a:r>
          </a:p>
          <a:p>
            <a:pPr lvl="1"/>
            <a:r>
              <a:rPr lang="fr-BE" sz="1200" dirty="0">
                <a:latin typeface="Calibri" panose="020F0502020204030204" pitchFamily="34" charset="0"/>
                <a:cs typeface="Calibri" panose="020F0502020204030204" pitchFamily="34" charset="0"/>
              </a:rPr>
              <a:t>Sauf exception: pas de </a:t>
            </a:r>
            <a:r>
              <a:rPr lang="fr-BE" sz="1200" dirty="0" err="1">
                <a:latin typeface="Calibri" panose="020F0502020204030204" pitchFamily="34" charset="0"/>
                <a:cs typeface="Calibri" panose="020F0502020204030204" pitchFamily="34" charset="0"/>
              </a:rPr>
              <a:t>thématisation</a:t>
            </a:r>
            <a:r>
              <a:rPr lang="fr-BE" sz="1200" dirty="0">
                <a:latin typeface="Calibri" panose="020F0502020204030204" pitchFamily="34" charset="0"/>
                <a:cs typeface="Calibri" panose="020F0502020204030204" pitchFamily="34" charset="0"/>
              </a:rPr>
              <a:t>, de stratégie claire, ou de formation spécifique</a:t>
            </a:r>
          </a:p>
          <a:p>
            <a:endParaRPr lang="fr-BE" sz="12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fr-BE" sz="1800" b="1" dirty="0">
                <a:latin typeface="Calibri" panose="020F0502020204030204" pitchFamily="34" charset="0"/>
                <a:cs typeface="Calibri" panose="020F0502020204030204" pitchFamily="34" charset="0"/>
              </a:rPr>
              <a:t>Fortes divergences dans les perceptions</a:t>
            </a:r>
          </a:p>
          <a:p>
            <a:pPr lvl="1"/>
            <a:r>
              <a:rPr lang="fr-BE" sz="1200" dirty="0">
                <a:latin typeface="Calibri" panose="020F0502020204030204" pitchFamily="34" charset="0"/>
                <a:cs typeface="Calibri" panose="020F0502020204030204" pitchFamily="34" charset="0"/>
              </a:rPr>
              <a:t>Structures officielles et administratives: perception de difficultés de compréhension et de communication</a:t>
            </a:r>
          </a:p>
          <a:p>
            <a:pPr lvl="1"/>
            <a:r>
              <a:rPr lang="fr-BE" sz="1200" dirty="0">
                <a:latin typeface="Calibri" panose="020F0502020204030204" pitchFamily="34" charset="0"/>
                <a:cs typeface="Calibri" panose="020F0502020204030204" pitchFamily="34" charset="0"/>
              </a:rPr>
              <a:t>Secteur social ou </a:t>
            </a:r>
            <a:r>
              <a:rPr lang="fr-BE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de défense </a:t>
            </a:r>
            <a:r>
              <a:rPr lang="fr-BE" sz="1200" dirty="0">
                <a:latin typeface="Calibri" panose="020F0502020204030204" pitchFamily="34" charset="0"/>
                <a:cs typeface="Calibri" panose="020F0502020204030204" pitchFamily="34" charset="0"/>
              </a:rPr>
              <a:t>des publics </a:t>
            </a:r>
            <a:r>
              <a:rPr lang="fr-BE" sz="1200" dirty="0" err="1">
                <a:latin typeface="Calibri" panose="020F0502020204030204" pitchFamily="34" charset="0"/>
                <a:cs typeface="Calibri" panose="020F0502020204030204" pitchFamily="34" charset="0"/>
              </a:rPr>
              <a:t>racisés</a:t>
            </a:r>
            <a:r>
              <a:rPr lang="fr-BE" sz="1200" dirty="0">
                <a:latin typeface="Calibri" panose="020F0502020204030204" pitchFamily="34" charset="0"/>
                <a:cs typeface="Calibri" panose="020F0502020204030204" pitchFamily="34" charset="0"/>
              </a:rPr>
              <a:t>: mêmes </a:t>
            </a:r>
            <a:r>
              <a:rPr lang="fr-BE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faits </a:t>
            </a:r>
            <a:r>
              <a:rPr lang="fr-BE" sz="1200" dirty="0">
                <a:latin typeface="Calibri" panose="020F0502020204030204" pitchFamily="34" charset="0"/>
                <a:cs typeface="Calibri" panose="020F0502020204030204" pitchFamily="34" charset="0"/>
              </a:rPr>
              <a:t>sont perçus comme des actes de </a:t>
            </a:r>
            <a:r>
              <a:rPr lang="fr-BE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racisme/ </a:t>
            </a:r>
            <a:r>
              <a:rPr lang="fr-BE" sz="1200" dirty="0">
                <a:latin typeface="Calibri" panose="020F0502020204030204" pitchFamily="34" charset="0"/>
                <a:cs typeface="Calibri" panose="020F0502020204030204" pitchFamily="34" charset="0"/>
              </a:rPr>
              <a:t>discrimination</a:t>
            </a:r>
          </a:p>
          <a:p>
            <a:endParaRPr lang="fr-B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fr-BE" sz="1800" b="1" dirty="0">
                <a:latin typeface="Calibri" panose="020F0502020204030204" pitchFamily="34" charset="0"/>
                <a:cs typeface="Calibri" panose="020F0502020204030204" pitchFamily="34" charset="0"/>
              </a:rPr>
              <a:t>Difficulté de cerner les phénomènes: pas de données admin. harmonisées, ventilées…</a:t>
            </a:r>
          </a:p>
        </p:txBody>
      </p:sp>
      <p:pic>
        <p:nvPicPr>
          <p:cNvPr id="25" name="Image 24" descr="Ligne Icône, Signe De Vecteur D&amp;#39;ensemble, Pictogramme Linéaire D&amp;#39;histogramme  De Style D&amp;#39;isolement Sur Le Blanc Symbole, Illustrat Illustration de  Vecteur - Illustration du linéaire, contour: 92664875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990" t="21825" r="22123" b="21958"/>
          <a:stretch/>
        </p:blipFill>
        <p:spPr bwMode="auto">
          <a:xfrm>
            <a:off x="6610895" y="1179261"/>
            <a:ext cx="791845" cy="79184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6" name="Image 25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19" t="-4546" r="6418" b="-4947"/>
          <a:stretch/>
        </p:blipFill>
        <p:spPr bwMode="auto">
          <a:xfrm>
            <a:off x="992186" y="1174418"/>
            <a:ext cx="791845" cy="79184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89565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59180" y="192787"/>
            <a:ext cx="10058400" cy="672364"/>
          </a:xfrm>
        </p:spPr>
        <p:txBody>
          <a:bodyPr>
            <a:normAutofit fontScale="90000"/>
          </a:bodyPr>
          <a:lstStyle/>
          <a:p>
            <a:r>
              <a:rPr lang="fr-BE" sz="4400" cap="sm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Racisme: Evolution des Phénomènes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602907" y="1250300"/>
            <a:ext cx="4754880" cy="640080"/>
          </a:xfrm>
        </p:spPr>
        <p:txBody>
          <a:bodyPr/>
          <a:lstStyle/>
          <a:p>
            <a:r>
              <a:rPr lang="fr-BE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	Enquête quantitative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602907" y="2285216"/>
            <a:ext cx="4852972" cy="4235643"/>
          </a:xfrm>
        </p:spPr>
        <p:txBody>
          <a:bodyPr>
            <a:normAutofit/>
          </a:bodyPr>
          <a:lstStyle/>
          <a:p>
            <a:r>
              <a:rPr lang="fr-BE" sz="1800" b="1" dirty="0">
                <a:latin typeface="Calibri" panose="020F0502020204030204" pitchFamily="34" charset="0"/>
                <a:cs typeface="Calibri" panose="020F0502020204030204" pitchFamily="34" charset="0"/>
              </a:rPr>
              <a:t>33,9% des résidents pensent que le racisme a augmenté ces 5 dernières années</a:t>
            </a:r>
          </a:p>
          <a:p>
            <a:pPr lvl="1"/>
            <a:r>
              <a:rPr lang="fr-BE" sz="1200" dirty="0">
                <a:latin typeface="Calibri" panose="020F0502020204030204" pitchFamily="34" charset="0"/>
                <a:cs typeface="Calibri" panose="020F0502020204030204" pitchFamily="34" charset="0"/>
              </a:rPr>
              <a:t>28,2% n’ont pas d’avis sur la question</a:t>
            </a:r>
          </a:p>
          <a:p>
            <a:pPr lvl="1"/>
            <a:r>
              <a:rPr lang="fr-BE" sz="1200" dirty="0">
                <a:latin typeface="Calibri" panose="020F0502020204030204" pitchFamily="34" charset="0"/>
                <a:cs typeface="Calibri" panose="020F0502020204030204" pitchFamily="34" charset="0"/>
              </a:rPr>
              <a:t>Part plus élevée chez les Luxembourgeois (44,3%), chez les moyennement qualifiés et les âgés?</a:t>
            </a:r>
          </a:p>
          <a:p>
            <a:pPr lvl="1"/>
            <a:r>
              <a:rPr lang="fr-BE" sz="1200" dirty="0">
                <a:latin typeface="Calibri" panose="020F0502020204030204" pitchFamily="34" charset="0"/>
                <a:cs typeface="Calibri" panose="020F0502020204030204" pitchFamily="34" charset="0"/>
              </a:rPr>
              <a:t>Part plus faible chez </a:t>
            </a:r>
            <a:r>
              <a:rPr lang="fr-BE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Européens </a:t>
            </a:r>
            <a:r>
              <a:rPr lang="fr-BE" sz="1200" dirty="0">
                <a:latin typeface="Calibri" panose="020F0502020204030204" pitchFamily="34" charset="0"/>
                <a:cs typeface="Calibri" panose="020F0502020204030204" pitchFamily="34" charset="0"/>
              </a:rPr>
              <a:t>(21,7%), </a:t>
            </a:r>
            <a:r>
              <a:rPr lang="fr-BE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Musulmans A-I </a:t>
            </a:r>
            <a:r>
              <a:rPr lang="fr-BE" sz="1200" dirty="0">
                <a:latin typeface="Calibri" panose="020F0502020204030204" pitchFamily="34" charset="0"/>
                <a:cs typeface="Calibri" panose="020F0502020204030204" pitchFamily="34" charset="0"/>
              </a:rPr>
              <a:t>(28,2%) et </a:t>
            </a:r>
            <a:r>
              <a:rPr lang="fr-BE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personnes de couleur noire A-I </a:t>
            </a:r>
            <a:r>
              <a:rPr lang="fr-BE" sz="1200" dirty="0">
                <a:latin typeface="Calibri" panose="020F0502020204030204" pitchFamily="34" charset="0"/>
                <a:cs typeface="Calibri" panose="020F0502020204030204" pitchFamily="34" charset="0"/>
              </a:rPr>
              <a:t>(26,4%)</a:t>
            </a:r>
          </a:p>
          <a:p>
            <a:pPr lvl="1"/>
            <a:endParaRPr lang="fr-BE" sz="11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fr-BE" sz="1800" b="1" dirty="0">
                <a:latin typeface="Calibri" panose="020F0502020204030204" pitchFamily="34" charset="0"/>
                <a:cs typeface="Calibri" panose="020F0502020204030204" pitchFamily="34" charset="0"/>
              </a:rPr>
              <a:t>29,7% des résidents craignent d’être victime d’incidents dans un futur proche du fait de leur appartenance ethno-raciale</a:t>
            </a:r>
          </a:p>
          <a:p>
            <a:pPr lvl="1"/>
            <a:r>
              <a:rPr lang="fr-BE" sz="1200" dirty="0">
                <a:latin typeface="Calibri" panose="020F0502020204030204" pitchFamily="34" charset="0"/>
                <a:cs typeface="Calibri" panose="020F0502020204030204" pitchFamily="34" charset="0"/>
              </a:rPr>
              <a:t>13,1% n’ont pas d’avis sur la question; 3% sont très inquiets</a:t>
            </a:r>
          </a:p>
          <a:p>
            <a:pPr lvl="1"/>
            <a:r>
              <a:rPr lang="fr-BE" sz="1200" dirty="0">
                <a:latin typeface="Calibri" panose="020F0502020204030204" pitchFamily="34" charset="0"/>
                <a:cs typeface="Calibri" panose="020F0502020204030204" pitchFamily="34" charset="0"/>
              </a:rPr>
              <a:t>Part plus élevée chez les personnes de couleur </a:t>
            </a:r>
            <a:r>
              <a:rPr lang="fr-BE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noire A-I </a:t>
            </a:r>
            <a:r>
              <a:rPr lang="fr-BE" sz="1200" dirty="0">
                <a:latin typeface="Calibri" panose="020F0502020204030204" pitchFamily="34" charset="0"/>
                <a:cs typeface="Calibri" panose="020F0502020204030204" pitchFamily="34" charset="0"/>
              </a:rPr>
              <a:t>(38,4%)</a:t>
            </a:r>
          </a:p>
          <a:p>
            <a:pPr lvl="1"/>
            <a:r>
              <a:rPr lang="fr-BE" sz="1200" dirty="0">
                <a:latin typeface="Calibri" panose="020F0502020204030204" pitchFamily="34" charset="0"/>
                <a:cs typeface="Calibri" panose="020F0502020204030204" pitchFamily="34" charset="0"/>
              </a:rPr>
              <a:t>Part plus faible chez les ressortissants des pays limitrophes </a:t>
            </a:r>
            <a:r>
              <a:rPr lang="fr-BE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(14,9</a:t>
            </a:r>
            <a:r>
              <a:rPr lang="fr-BE" sz="1200" dirty="0">
                <a:latin typeface="Calibri" panose="020F0502020204030204" pitchFamily="34" charset="0"/>
                <a:cs typeface="Calibri" panose="020F0502020204030204" pitchFamily="34" charset="0"/>
              </a:rPr>
              <a:t>%) et chez les hautement qualifiés (24,4%)</a:t>
            </a:r>
          </a:p>
          <a:p>
            <a:pPr marL="274320" lvl="1" indent="0">
              <a:buNone/>
            </a:pPr>
            <a:endParaRPr lang="fr-BE" sz="9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1059180" y="1255144"/>
            <a:ext cx="4754880" cy="640080"/>
          </a:xfrm>
        </p:spPr>
        <p:txBody>
          <a:bodyPr>
            <a:normAutofit/>
          </a:bodyPr>
          <a:lstStyle/>
          <a:p>
            <a:r>
              <a:rPr lang="fr-BE" sz="2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	Enquête qualitative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1059180" y="2280372"/>
            <a:ext cx="4623163" cy="4311528"/>
          </a:xfrm>
        </p:spPr>
        <p:txBody>
          <a:bodyPr/>
          <a:lstStyle/>
          <a:p>
            <a:r>
              <a:rPr lang="fr-BE" sz="1800" b="1" dirty="0">
                <a:latin typeface="Calibri" panose="020F0502020204030204" pitchFamily="34" charset="0"/>
                <a:cs typeface="Calibri" panose="020F0502020204030204" pitchFamily="34" charset="0"/>
              </a:rPr>
              <a:t>Niveau de conscience plus important</a:t>
            </a:r>
          </a:p>
          <a:p>
            <a:pPr lvl="1"/>
            <a:r>
              <a:rPr lang="fr-BE" sz="1200" dirty="0">
                <a:latin typeface="Calibri" panose="020F0502020204030204" pitchFamily="34" charset="0"/>
                <a:cs typeface="Calibri" panose="020F0502020204030204" pitchFamily="34" charset="0"/>
              </a:rPr>
              <a:t>Racisme direct dans l’espace public aurait diminué…</a:t>
            </a:r>
          </a:p>
          <a:p>
            <a:pPr lvl="1"/>
            <a:r>
              <a:rPr lang="fr-BE" sz="1200" dirty="0">
                <a:latin typeface="Calibri" panose="020F0502020204030204" pitchFamily="34" charset="0"/>
                <a:cs typeface="Calibri" panose="020F0502020204030204" pitchFamily="34" charset="0"/>
              </a:rPr>
              <a:t>Remplacé par des formes d’expression plus sournoises (assignation raciale, stéréotypes) et micro-agressions quotidienne</a:t>
            </a:r>
          </a:p>
          <a:p>
            <a:endParaRPr lang="fr-BE" sz="12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fr-BE" sz="1800" b="1" dirty="0">
                <a:latin typeface="Calibri" panose="020F0502020204030204" pitchFamily="34" charset="0"/>
                <a:cs typeface="Calibri" panose="020F0502020204030204" pitchFamily="34" charset="0"/>
              </a:rPr>
              <a:t>Cibles variables </a:t>
            </a:r>
          </a:p>
          <a:p>
            <a:pPr lvl="1"/>
            <a:r>
              <a:rPr lang="fr-BE" sz="1200" dirty="0">
                <a:latin typeface="Calibri" panose="020F0502020204030204" pitchFamily="34" charset="0"/>
                <a:cs typeface="Calibri" panose="020F0502020204030204" pitchFamily="34" charset="0"/>
              </a:rPr>
              <a:t>Evènements internationaux, actualité, médias</a:t>
            </a:r>
          </a:p>
          <a:p>
            <a:pPr lvl="1"/>
            <a:r>
              <a:rPr lang="fr-BE" sz="1200" dirty="0">
                <a:latin typeface="Calibri" panose="020F0502020204030204" pitchFamily="34" charset="0"/>
                <a:cs typeface="Calibri" panose="020F0502020204030204" pitchFamily="34" charset="0"/>
              </a:rPr>
              <a:t>Coexistence de différentes formes de racisme</a:t>
            </a:r>
          </a:p>
          <a:p>
            <a:endParaRPr lang="fr-BE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25" name="Image 24" descr="Ligne Icône, Signe De Vecteur D&amp;#39;ensemble, Pictogramme Linéaire D&amp;#39;histogramme  De Style D&amp;#39;isolement Sur Le Blanc Symbole, Illustrat Illustration de  Vecteur - Illustration du linéaire, contour: 92664875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990" t="21825" r="22123" b="21958"/>
          <a:stretch/>
        </p:blipFill>
        <p:spPr bwMode="auto">
          <a:xfrm>
            <a:off x="6610895" y="1179261"/>
            <a:ext cx="791845" cy="79184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6" name="Image 25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19" t="-4546" r="6418" b="-4947"/>
          <a:stretch/>
        </p:blipFill>
        <p:spPr bwMode="auto">
          <a:xfrm>
            <a:off x="992186" y="1174418"/>
            <a:ext cx="791845" cy="79184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863146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59180" y="192787"/>
            <a:ext cx="10058400" cy="672364"/>
          </a:xfrm>
        </p:spPr>
        <p:txBody>
          <a:bodyPr>
            <a:normAutofit fontScale="90000"/>
          </a:bodyPr>
          <a:lstStyle/>
          <a:p>
            <a:r>
              <a:rPr lang="fr-BE" sz="4400" cap="sm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Racisme: Stéréotypes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602907" y="1250300"/>
            <a:ext cx="4754880" cy="640080"/>
          </a:xfrm>
        </p:spPr>
        <p:txBody>
          <a:bodyPr/>
          <a:lstStyle/>
          <a:p>
            <a:r>
              <a:rPr lang="fr-BE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	Enquête quantitative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602907" y="2285216"/>
            <a:ext cx="5094512" cy="4469267"/>
          </a:xfrm>
        </p:spPr>
        <p:txBody>
          <a:bodyPr>
            <a:normAutofit/>
          </a:bodyPr>
          <a:lstStyle/>
          <a:p>
            <a:r>
              <a:rPr lang="fr-BE" sz="1800" b="1" dirty="0">
                <a:latin typeface="Calibri" panose="020F0502020204030204" pitchFamily="34" charset="0"/>
                <a:cs typeface="Calibri" panose="020F0502020204030204" pitchFamily="34" charset="0"/>
              </a:rPr>
              <a:t>45,7% des résidents pensent que certains groupes ethno-raciaux ont tendance à ne pas interagir avec les autres</a:t>
            </a:r>
          </a:p>
          <a:p>
            <a:pPr lvl="1"/>
            <a:r>
              <a:rPr lang="fr-BE" sz="1200" dirty="0">
                <a:latin typeface="Calibri" panose="020F0502020204030204" pitchFamily="34" charset="0"/>
                <a:cs typeface="Calibri" panose="020F0502020204030204" pitchFamily="34" charset="0"/>
              </a:rPr>
              <a:t>Sentiment assez </a:t>
            </a:r>
            <a:r>
              <a:rPr lang="fr-BE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homogène</a:t>
            </a:r>
            <a:endParaRPr lang="fr-BE" sz="1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r>
              <a:rPr lang="fr-BE" sz="1200" dirty="0">
                <a:latin typeface="Calibri" panose="020F0502020204030204" pitchFamily="34" charset="0"/>
                <a:cs typeface="Calibri" panose="020F0502020204030204" pitchFamily="34" charset="0"/>
              </a:rPr>
              <a:t>Groupes cibles: </a:t>
            </a:r>
            <a:r>
              <a:rPr lang="fr-BE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Musulmans </a:t>
            </a:r>
            <a:r>
              <a:rPr lang="fr-BE" sz="1200" dirty="0">
                <a:latin typeface="Calibri" panose="020F0502020204030204" pitchFamily="34" charset="0"/>
                <a:cs typeface="Calibri" panose="020F0502020204030204" pitchFamily="34" charset="0"/>
              </a:rPr>
              <a:t>&gt; </a:t>
            </a:r>
            <a:r>
              <a:rPr lang="fr-BE" sz="12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Roms</a:t>
            </a:r>
            <a:r>
              <a:rPr lang="fr-BE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BE" sz="1200" dirty="0">
                <a:latin typeface="Calibri" panose="020F0502020204030204" pitchFamily="34" charset="0"/>
                <a:cs typeface="Calibri" panose="020F0502020204030204" pitchFamily="34" charset="0"/>
              </a:rPr>
              <a:t>&gt; </a:t>
            </a:r>
            <a:r>
              <a:rPr lang="fr-BE" sz="12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Luxemb</a:t>
            </a:r>
            <a:r>
              <a:rPr lang="fr-BE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fr-BE" sz="1200" dirty="0">
                <a:latin typeface="Calibri" panose="020F0502020204030204" pitchFamily="34" charset="0"/>
                <a:cs typeface="Calibri" panose="020F0502020204030204" pitchFamily="34" charset="0"/>
              </a:rPr>
              <a:t>&gt; Portugais &gt; Asiatiques</a:t>
            </a:r>
          </a:p>
          <a:p>
            <a:r>
              <a:rPr lang="fr-BE" sz="1800" b="1" dirty="0">
                <a:latin typeface="Calibri" panose="020F0502020204030204" pitchFamily="34" charset="0"/>
                <a:cs typeface="Calibri" panose="020F0502020204030204" pitchFamily="34" charset="0"/>
              </a:rPr>
              <a:t>31,7% des résidents </a:t>
            </a:r>
            <a:r>
              <a:rPr lang="fr-BE" sz="1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pensent que </a:t>
            </a:r>
            <a:r>
              <a:rPr lang="fr-BE" sz="1800" b="1" dirty="0">
                <a:latin typeface="Calibri" panose="020F0502020204030204" pitchFamily="34" charset="0"/>
                <a:cs typeface="Calibri" panose="020F0502020204030204" pitchFamily="34" charset="0"/>
              </a:rPr>
              <a:t>certains groupes sont responsables d’une hausse de la violence et de la criminalité</a:t>
            </a:r>
          </a:p>
          <a:p>
            <a:pPr lvl="1"/>
            <a:r>
              <a:rPr lang="fr-BE" sz="1200" dirty="0">
                <a:latin typeface="Calibri" panose="020F0502020204030204" pitchFamily="34" charset="0"/>
                <a:cs typeface="Calibri" panose="020F0502020204030204" pitchFamily="34" charset="0"/>
              </a:rPr>
              <a:t>Sentiment plus prononcé chez les âgés</a:t>
            </a:r>
          </a:p>
          <a:p>
            <a:pPr lvl="1"/>
            <a:r>
              <a:rPr lang="fr-BE" sz="1200" dirty="0">
                <a:latin typeface="Calibri" panose="020F0502020204030204" pitchFamily="34" charset="0"/>
                <a:cs typeface="Calibri" panose="020F0502020204030204" pitchFamily="34" charset="0"/>
              </a:rPr>
              <a:t>Groupes cibles: Noirs &gt; Pays de l’Est &gt; </a:t>
            </a:r>
            <a:r>
              <a:rPr lang="fr-BE" sz="1200" dirty="0" err="1">
                <a:latin typeface="Calibri" panose="020F0502020204030204" pitchFamily="34" charset="0"/>
                <a:cs typeface="Calibri" panose="020F0502020204030204" pitchFamily="34" charset="0"/>
              </a:rPr>
              <a:t>Roms</a:t>
            </a:r>
            <a:r>
              <a:rPr lang="fr-BE" sz="1200" dirty="0">
                <a:latin typeface="Calibri" panose="020F0502020204030204" pitchFamily="34" charset="0"/>
                <a:cs typeface="Calibri" panose="020F0502020204030204" pitchFamily="34" charset="0"/>
              </a:rPr>
              <a:t> &gt; Musulmans</a:t>
            </a:r>
          </a:p>
          <a:p>
            <a:r>
              <a:rPr lang="fr-BE" sz="1800" b="1" dirty="0">
                <a:latin typeface="Calibri" panose="020F0502020204030204" pitchFamily="34" charset="0"/>
                <a:cs typeface="Calibri" panose="020F0502020204030204" pitchFamily="34" charset="0"/>
              </a:rPr>
              <a:t>30,3% des </a:t>
            </a:r>
            <a:r>
              <a:rPr lang="fr-BE" sz="1800" b="1">
                <a:latin typeface="Calibri" panose="020F0502020204030204" pitchFamily="34" charset="0"/>
                <a:cs typeface="Calibri" panose="020F0502020204030204" pitchFamily="34" charset="0"/>
              </a:rPr>
              <a:t>résidents </a:t>
            </a:r>
            <a:r>
              <a:rPr lang="fr-BE" sz="1800" b="1" smtClean="0">
                <a:latin typeface="Calibri" panose="020F0502020204030204" pitchFamily="34" charset="0"/>
                <a:cs typeface="Calibri" panose="020F0502020204030204" pitchFamily="34" charset="0"/>
              </a:rPr>
              <a:t>pensent que </a:t>
            </a:r>
            <a:r>
              <a:rPr lang="fr-BE" sz="1800" b="1" dirty="0">
                <a:latin typeface="Calibri" panose="020F0502020204030204" pitchFamily="34" charset="0"/>
                <a:cs typeface="Calibri" panose="020F0502020204030204" pitchFamily="34" charset="0"/>
              </a:rPr>
              <a:t>certains groupes ont du mal à respecter les règles de bon voisinage</a:t>
            </a:r>
          </a:p>
          <a:p>
            <a:pPr lvl="1"/>
            <a:r>
              <a:rPr lang="fr-BE" sz="1200" dirty="0">
                <a:latin typeface="Calibri" panose="020F0502020204030204" pitchFamily="34" charset="0"/>
                <a:cs typeface="Calibri" panose="020F0502020204030204" pitchFamily="34" charset="0"/>
              </a:rPr>
              <a:t>Sentiment assez homogène (légèrement plus fort chez Européens) </a:t>
            </a:r>
          </a:p>
          <a:p>
            <a:pPr lvl="1"/>
            <a:r>
              <a:rPr lang="fr-BE" sz="1200" dirty="0">
                <a:latin typeface="Calibri" panose="020F0502020204030204" pitchFamily="34" charset="0"/>
                <a:cs typeface="Calibri" panose="020F0502020204030204" pitchFamily="34" charset="0"/>
              </a:rPr>
              <a:t>Groupes cibles: </a:t>
            </a:r>
            <a:r>
              <a:rPr lang="fr-BE" sz="1200" dirty="0" err="1">
                <a:latin typeface="Calibri" panose="020F0502020204030204" pitchFamily="34" charset="0"/>
                <a:cs typeface="Calibri" panose="020F0502020204030204" pitchFamily="34" charset="0"/>
              </a:rPr>
              <a:t>Roms</a:t>
            </a:r>
            <a:r>
              <a:rPr lang="fr-BE" sz="1200" dirty="0">
                <a:latin typeface="Calibri" panose="020F0502020204030204" pitchFamily="34" charset="0"/>
                <a:cs typeface="Calibri" panose="020F0502020204030204" pitchFamily="34" charset="0"/>
              </a:rPr>
              <a:t> &gt; Musulmans &gt; Noirs &gt; Portugais &gt; Pays de l’Est</a:t>
            </a:r>
          </a:p>
          <a:p>
            <a:pPr marL="0" indent="0">
              <a:spcBef>
                <a:spcPts val="0"/>
              </a:spcBef>
              <a:buNone/>
            </a:pPr>
            <a:endParaRPr lang="fr-BE" sz="105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fr-BE" sz="1100" dirty="0">
                <a:latin typeface="Calibri" panose="020F0502020204030204" pitchFamily="34" charset="0"/>
                <a:cs typeface="Calibri" panose="020F0502020204030204" pitchFamily="34" charset="0"/>
              </a:rPr>
              <a:t>Pourcentages plus </a:t>
            </a:r>
            <a:r>
              <a:rPr lang="fr-BE" sz="1100" dirty="0" smtClean="0">
                <a:latin typeface="Calibri" panose="020F0502020204030204" pitchFamily="34" charset="0"/>
                <a:cs typeface="Calibri" panose="020F0502020204030204" pitchFamily="34" charset="0"/>
              </a:rPr>
              <a:t>faibles: </a:t>
            </a:r>
            <a:r>
              <a:rPr lang="fr-BE" sz="1100" dirty="0">
                <a:latin typeface="Calibri" panose="020F0502020204030204" pitchFamily="34" charset="0"/>
                <a:cs typeface="Calibri" panose="020F0502020204030204" pitchFamily="34" charset="0"/>
              </a:rPr>
              <a:t>abus d’aide sociale (28,7%), la confiance (24,5%), propagation Covid-19 (14,0%), les performances sur le marché du travail (13,5%)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1059180" y="1255144"/>
            <a:ext cx="4754880" cy="640080"/>
          </a:xfrm>
        </p:spPr>
        <p:txBody>
          <a:bodyPr>
            <a:normAutofit/>
          </a:bodyPr>
          <a:lstStyle/>
          <a:p>
            <a:r>
              <a:rPr lang="fr-BE" sz="2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	Enquête qualitative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1059180" y="2280372"/>
            <a:ext cx="4623163" cy="4311528"/>
          </a:xfrm>
        </p:spPr>
        <p:txBody>
          <a:bodyPr/>
          <a:lstStyle/>
          <a:p>
            <a:r>
              <a:rPr lang="fr-BE" sz="1800" b="1" dirty="0">
                <a:latin typeface="Calibri" panose="020F0502020204030204" pitchFamily="34" charset="0"/>
                <a:cs typeface="Calibri" panose="020F0502020204030204" pitchFamily="34" charset="0"/>
              </a:rPr>
              <a:t>Clichés issus de l’histoire et </a:t>
            </a:r>
            <a:r>
              <a:rPr lang="fr-BE" sz="1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contexte </a:t>
            </a:r>
            <a:r>
              <a:rPr lang="fr-BE" sz="1800" b="1" dirty="0">
                <a:latin typeface="Calibri" panose="020F0502020204030204" pitchFamily="34" charset="0"/>
                <a:cs typeface="Calibri" panose="020F0502020204030204" pitchFamily="34" charset="0"/>
              </a:rPr>
              <a:t>géopolitique </a:t>
            </a:r>
            <a:r>
              <a:rPr lang="fr-BE" sz="1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(comme </a:t>
            </a:r>
            <a:r>
              <a:rPr lang="fr-BE" sz="1800" b="1" dirty="0">
                <a:latin typeface="Calibri" panose="020F0502020204030204" pitchFamily="34" charset="0"/>
                <a:cs typeface="Calibri" panose="020F0502020204030204" pitchFamily="34" charset="0"/>
              </a:rPr>
              <a:t>moteurs de la stigmatisation et du </a:t>
            </a:r>
            <a:r>
              <a:rPr lang="fr-BE" sz="1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racisme):</a:t>
            </a:r>
            <a:endParaRPr lang="fr-BE" sz="1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r>
              <a:rPr lang="fr-BE" sz="1200" dirty="0">
                <a:latin typeface="Calibri" panose="020F0502020204030204" pitchFamily="34" charset="0"/>
                <a:cs typeface="Calibri" panose="020F0502020204030204" pitchFamily="34" charset="0"/>
              </a:rPr>
              <a:t>Paresse de l’Afro-descendant</a:t>
            </a:r>
          </a:p>
          <a:p>
            <a:pPr lvl="1"/>
            <a:r>
              <a:rPr lang="fr-BE" sz="1200" dirty="0">
                <a:latin typeface="Calibri" panose="020F0502020204030204" pitchFamily="34" charset="0"/>
                <a:cs typeface="Calibri" panose="020F0502020204030204" pitchFamily="34" charset="0"/>
              </a:rPr>
              <a:t>Soumission de la femme musulmane</a:t>
            </a:r>
          </a:p>
          <a:p>
            <a:pPr lvl="1"/>
            <a:r>
              <a:rPr lang="fr-BE" sz="1200" dirty="0">
                <a:latin typeface="Calibri" panose="020F0502020204030204" pitchFamily="34" charset="0"/>
                <a:cs typeface="Calibri" panose="020F0502020204030204" pitchFamily="34" charset="0"/>
              </a:rPr>
              <a:t>Terrorisme islamique</a:t>
            </a:r>
          </a:p>
          <a:p>
            <a:pPr lvl="1"/>
            <a:r>
              <a:rPr lang="fr-BE" sz="1200" dirty="0">
                <a:latin typeface="Calibri" panose="020F0502020204030204" pitchFamily="34" charset="0"/>
                <a:cs typeface="Calibri" panose="020F0502020204030204" pitchFamily="34" charset="0"/>
              </a:rPr>
              <a:t>Les réfugiés profitent de </a:t>
            </a:r>
            <a:r>
              <a:rPr lang="fr-BE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l’Etat</a:t>
            </a:r>
          </a:p>
          <a:p>
            <a:pPr lvl="1"/>
            <a:r>
              <a:rPr lang="fr-BE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Etc.</a:t>
            </a:r>
            <a:endParaRPr lang="fr-BE" sz="1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fr-BE" sz="1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fr-BE" sz="1800" b="1" dirty="0">
                <a:latin typeface="Calibri" panose="020F0502020204030204" pitchFamily="34" charset="0"/>
                <a:cs typeface="Calibri" panose="020F0502020204030204" pitchFamily="34" charset="0"/>
              </a:rPr>
              <a:t>Diffusion dans les médias nationaux et internationaux </a:t>
            </a:r>
          </a:p>
          <a:p>
            <a:endParaRPr lang="fr-BE" sz="1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fr-BE" sz="1800" b="1" dirty="0">
                <a:latin typeface="Calibri" panose="020F0502020204030204" pitchFamily="34" charset="0"/>
                <a:cs typeface="Calibri" panose="020F0502020204030204" pitchFamily="34" charset="0"/>
              </a:rPr>
              <a:t>Diffusion sur les réseaux sociaux</a:t>
            </a:r>
          </a:p>
        </p:txBody>
      </p:sp>
      <p:pic>
        <p:nvPicPr>
          <p:cNvPr id="25" name="Image 24" descr="Ligne Icône, Signe De Vecteur D&amp;#39;ensemble, Pictogramme Linéaire D&amp;#39;histogramme  De Style D&amp;#39;isolement Sur Le Blanc Symbole, Illustrat Illustration de  Vecteur - Illustration du linéaire, contour: 92664875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990" t="21825" r="22123" b="21958"/>
          <a:stretch/>
        </p:blipFill>
        <p:spPr bwMode="auto">
          <a:xfrm>
            <a:off x="6610895" y="1179261"/>
            <a:ext cx="791845" cy="79184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6" name="Image 25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19" t="-4546" r="6418" b="-4947"/>
          <a:stretch/>
        </p:blipFill>
        <p:spPr bwMode="auto">
          <a:xfrm>
            <a:off x="992186" y="1174418"/>
            <a:ext cx="791845" cy="79184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317176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67127" y="1225296"/>
            <a:ext cx="9766725" cy="3520440"/>
          </a:xfrm>
        </p:spPr>
        <p:txBody>
          <a:bodyPr>
            <a:normAutofit/>
          </a:bodyPr>
          <a:lstStyle/>
          <a:p>
            <a:r>
              <a:rPr lang="fr-BE" sz="1800" b="1" cap="small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Racisme et Stéréotypes</a:t>
            </a:r>
            <a:r>
              <a:rPr lang="fr-BE" sz="1800" b="1" cap="small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fr-BE" sz="1800" b="1" cap="small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fr-BE" sz="1800" b="1" cap="small" dirty="0" smtClean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fr-BE" sz="1800" b="1" cap="small" dirty="0" smtClean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fr-BE" sz="6000" b="1" cap="small" dirty="0" smtClean="0">
                <a:latin typeface="Calibri" panose="020F0502020204030204" pitchFamily="34" charset="0"/>
                <a:cs typeface="Calibri" panose="020F0502020204030204" pitchFamily="34" charset="0"/>
              </a:rPr>
              <a:t>Discriminations </a:t>
            </a:r>
            <a:r>
              <a:rPr lang="fr-BE" sz="6000" b="1" cap="small" dirty="0">
                <a:latin typeface="Calibri" panose="020F0502020204030204" pitchFamily="34" charset="0"/>
                <a:cs typeface="Calibri" panose="020F0502020204030204" pitchFamily="34" charset="0"/>
              </a:rPr>
              <a:t>ethno-raciales</a:t>
            </a:r>
            <a:br>
              <a:rPr lang="fr-BE" sz="6000" b="1" cap="small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fr-BE" sz="1800" b="1" cap="small" dirty="0" smtClean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fr-BE" sz="1800" b="1" cap="small" dirty="0" smtClean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fr-BE" sz="1800" b="1" cap="small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Cadre </a:t>
            </a:r>
            <a:r>
              <a:rPr lang="fr-BE" sz="1800" b="1" cap="small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légal et </a:t>
            </a:r>
            <a:r>
              <a:rPr lang="fr-BE" sz="1800" b="1" cap="small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Institutionnel</a:t>
            </a:r>
            <a:br>
              <a:rPr lang="fr-BE" sz="1800" b="1" cap="small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fr-BE" sz="1800" b="1" cap="small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Recommandations politiques et avis d’experts</a:t>
            </a:r>
            <a:endParaRPr lang="fr-BE" sz="1800" b="1" cap="small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165774" y="5020055"/>
            <a:ext cx="10026226" cy="1837945"/>
          </a:xfrm>
        </p:spPr>
        <p:txBody>
          <a:bodyPr>
            <a:normAutofit/>
          </a:bodyPr>
          <a:lstStyle/>
          <a:p>
            <a:r>
              <a:rPr lang="fr-BE" b="1" dirty="0">
                <a:latin typeface="Calibri" panose="020F0502020204030204" pitchFamily="34" charset="0"/>
                <a:cs typeface="Calibri" panose="020F0502020204030204" pitchFamily="34" charset="0"/>
              </a:rPr>
              <a:t>En tant que </a:t>
            </a:r>
            <a:r>
              <a:rPr lang="fr-BE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témoin/expert:</a:t>
            </a:r>
            <a:r>
              <a:rPr lang="fr-BE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BE" sz="1800" i="1" dirty="0">
                <a:latin typeface="Calibri" panose="020F0502020204030204" pitchFamily="34" charset="0"/>
                <a:cs typeface="Calibri" panose="020F0502020204030204" pitchFamily="34" charset="0"/>
              </a:rPr>
              <a:t>perçues comme répandues (travail, logement, réseau </a:t>
            </a:r>
            <a:r>
              <a:rPr lang="fr-BE" sz="18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sociaux, enseignement*) </a:t>
            </a:r>
            <a:r>
              <a:rPr lang="fr-BE" sz="1800" i="1" dirty="0">
                <a:latin typeface="Calibri" panose="020F0502020204030204" pitchFamily="34" charset="0"/>
                <a:cs typeface="Calibri" panose="020F0502020204030204" pitchFamily="34" charset="0"/>
              </a:rPr>
              <a:t>et liées à la connaissance de la langue, couleur de peau, origine présupposée</a:t>
            </a:r>
            <a:r>
              <a:rPr lang="fr-BE" sz="18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r>
              <a:rPr lang="fr-BE" b="1" dirty="0">
                <a:latin typeface="Calibri" panose="020F0502020204030204" pitchFamily="34" charset="0"/>
                <a:cs typeface="Calibri" panose="020F0502020204030204" pitchFamily="34" charset="0"/>
              </a:rPr>
              <a:t>En tant que victime: </a:t>
            </a:r>
            <a:r>
              <a:rPr lang="fr-BE" sz="1800" i="1" dirty="0">
                <a:latin typeface="Calibri" panose="020F0502020204030204" pitchFamily="34" charset="0"/>
                <a:cs typeface="Calibri" panose="020F0502020204030204" pitchFamily="34" charset="0"/>
              </a:rPr>
              <a:t>ressenties comme fréquentes chez personnes de couleur noire, Musulmans, Portugais dans certains secteurs (travail, logement, enseignement)</a:t>
            </a:r>
          </a:p>
          <a:p>
            <a:r>
              <a:rPr lang="fr-BE" b="1" dirty="0">
                <a:latin typeface="Calibri" panose="020F0502020204030204" pitchFamily="34" charset="0"/>
                <a:cs typeface="Calibri" panose="020F0502020204030204" pitchFamily="34" charset="0"/>
              </a:rPr>
              <a:t>Invisibilité du phénomène:</a:t>
            </a:r>
            <a:r>
              <a:rPr lang="fr-BE" sz="1800" i="1" dirty="0">
                <a:latin typeface="Calibri" panose="020F0502020204030204" pitchFamily="34" charset="0"/>
                <a:cs typeface="Calibri" panose="020F0502020204030204" pitchFamily="34" charset="0"/>
              </a:rPr>
              <a:t> micro-agressions et injustices non reportées </a:t>
            </a:r>
            <a:r>
              <a:rPr lang="fr-BE" sz="18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(jugé inutile</a:t>
            </a:r>
            <a:r>
              <a:rPr lang="fr-BE" sz="1800" i="1" dirty="0">
                <a:latin typeface="Calibri" panose="020F0502020204030204" pitchFamily="34" charset="0"/>
                <a:cs typeface="Calibri" panose="020F0502020204030204" pitchFamily="34" charset="0"/>
              </a:rPr>
              <a:t>, trop compliqué)</a:t>
            </a:r>
            <a:endParaRPr lang="fr-BE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6256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59180" y="192787"/>
            <a:ext cx="10058400" cy="672364"/>
          </a:xfrm>
        </p:spPr>
        <p:txBody>
          <a:bodyPr>
            <a:normAutofit fontScale="90000"/>
          </a:bodyPr>
          <a:lstStyle/>
          <a:p>
            <a:r>
              <a:rPr lang="fr-BE" sz="4400" cap="sm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Discriminations Perçues comme Témoin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96869" y="1255144"/>
            <a:ext cx="4754880" cy="640080"/>
          </a:xfrm>
        </p:spPr>
        <p:txBody>
          <a:bodyPr/>
          <a:lstStyle/>
          <a:p>
            <a:r>
              <a:rPr lang="fr-BE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	Enquête quantitative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36342" y="2290060"/>
            <a:ext cx="5548798" cy="412007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BE" b="1" dirty="0">
                <a:latin typeface="Calibri" panose="020F0502020204030204" pitchFamily="34" charset="0"/>
                <a:cs typeface="Calibri" panose="020F0502020204030204" pitchFamily="34" charset="0"/>
              </a:rPr>
              <a:t>Perçue comme très/plutôt répandue:</a:t>
            </a:r>
          </a:p>
          <a:p>
            <a:endParaRPr lang="fr-BE" sz="16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fr-BE" sz="1800" b="1" dirty="0">
                <a:latin typeface="Calibri" panose="020F0502020204030204" pitchFamily="34" charset="0"/>
                <a:cs typeface="Calibri" panose="020F0502020204030204" pitchFamily="34" charset="0"/>
              </a:rPr>
              <a:t>Méconnaissance du luxembourgeois: 48,8%</a:t>
            </a:r>
            <a:r>
              <a:rPr lang="fr-BE" sz="1800" i="1" dirty="0"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fr-BE" sz="18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Port 61%)</a:t>
            </a:r>
            <a:endParaRPr lang="fr-BE" sz="1800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fr-BE" sz="1800" b="1" dirty="0">
                <a:latin typeface="Calibri" panose="020F0502020204030204" pitchFamily="34" charset="0"/>
                <a:cs typeface="Calibri" panose="020F0502020204030204" pitchFamily="34" charset="0"/>
              </a:rPr>
              <a:t>Couleur de peau: 48,3%</a:t>
            </a:r>
            <a:r>
              <a:rPr lang="fr-BE" sz="1800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fr-BE" sz="1800" i="1" dirty="0"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fr-BE" sz="18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Lux 55%, Noirs A-I 64%)</a:t>
            </a:r>
            <a:endParaRPr lang="fr-BE" sz="1800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fr-BE" sz="1800" b="1" dirty="0">
                <a:latin typeface="Calibri" panose="020F0502020204030204" pitchFamily="34" charset="0"/>
                <a:cs typeface="Calibri" panose="020F0502020204030204" pitchFamily="34" charset="0"/>
              </a:rPr>
              <a:t>Signes culturels distinctifs:</a:t>
            </a:r>
            <a:r>
              <a:rPr lang="fr-BE" sz="1800" dirty="0">
                <a:latin typeface="Calibri" panose="020F0502020204030204" pitchFamily="34" charset="0"/>
                <a:cs typeface="Calibri" panose="020F0502020204030204" pitchFamily="34" charset="0"/>
              </a:rPr>
              <a:t> 47,6% </a:t>
            </a:r>
            <a:r>
              <a:rPr lang="fr-BE" sz="1800" i="1" dirty="0"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fr-BE" sz="18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Lux 59%)</a:t>
            </a:r>
            <a:endParaRPr lang="fr-BE" sz="1800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fr-BE" sz="1600" b="1" dirty="0">
                <a:latin typeface="Calibri" panose="020F0502020204030204" pitchFamily="34" charset="0"/>
                <a:cs typeface="Calibri" panose="020F0502020204030204" pitchFamily="34" charset="0"/>
              </a:rPr>
              <a:t>Nationalité ou origine supposée: 40,4%</a:t>
            </a:r>
            <a:r>
              <a:rPr lang="fr-BE" sz="1600" i="1" dirty="0"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fr-BE" sz="16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Noirs 50%, Port 49%)</a:t>
            </a:r>
            <a:endParaRPr lang="fr-BE" sz="1600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fr-BE" sz="1400" b="1" dirty="0">
                <a:latin typeface="Calibri" panose="020F0502020204030204" pitchFamily="34" charset="0"/>
                <a:cs typeface="Calibri" panose="020F0502020204030204" pitchFamily="34" charset="0"/>
              </a:rPr>
              <a:t>Méconnaissance du français: 30,9%</a:t>
            </a:r>
            <a:r>
              <a:rPr lang="fr-BE" sz="1400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fr-BE" sz="1400" i="1" dirty="0"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fr-BE" sz="1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Port 43%)</a:t>
            </a:r>
            <a:endParaRPr lang="fr-BE" sz="1400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fr-BE" sz="1400" b="1" dirty="0">
                <a:latin typeface="Calibri" panose="020F0502020204030204" pitchFamily="34" charset="0"/>
                <a:cs typeface="Calibri" panose="020F0502020204030204" pitchFamily="34" charset="0"/>
              </a:rPr>
              <a:t>Nom et prénom: 30,6%</a:t>
            </a:r>
            <a:r>
              <a:rPr lang="fr-BE" sz="1400" i="1" dirty="0"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fr-BE" sz="1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Noirs A-I 40%)</a:t>
            </a:r>
            <a:endParaRPr lang="fr-BE" sz="1400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fr-BE" sz="1400" b="1" dirty="0">
                <a:latin typeface="Calibri" panose="020F0502020204030204" pitchFamily="34" charset="0"/>
                <a:cs typeface="Calibri" panose="020F0502020204030204" pitchFamily="34" charset="0"/>
              </a:rPr>
              <a:t>Religion ou religiosité: 29,6%</a:t>
            </a:r>
            <a:r>
              <a:rPr lang="fr-BE" sz="1400" b="1" i="1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fr-BE" sz="1400" i="1" dirty="0"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fr-BE" sz="1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Lux 38%)</a:t>
            </a:r>
            <a:endParaRPr lang="fr-BE" sz="1400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fr-BE" sz="1100" b="1" dirty="0">
                <a:latin typeface="Calibri" panose="020F0502020204030204" pitchFamily="34" charset="0"/>
                <a:cs typeface="Calibri" panose="020F0502020204030204" pitchFamily="34" charset="0"/>
              </a:rPr>
              <a:t>Méconnaissance de l’allemand: 18,5% </a:t>
            </a:r>
            <a:r>
              <a:rPr lang="fr-BE" sz="1100" i="1" dirty="0"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fr-BE" sz="11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Port 30%)</a:t>
            </a:r>
            <a:endParaRPr lang="fr-BE" sz="1100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fr-BE" sz="1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7049431" y="2280372"/>
            <a:ext cx="5010297" cy="412975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BE" b="1" dirty="0">
                <a:latin typeface="Calibri" panose="020F0502020204030204" pitchFamily="34" charset="0"/>
                <a:cs typeface="Calibri" panose="020F0502020204030204" pitchFamily="34" charset="0"/>
              </a:rPr>
              <a:t>Dans les secteurs suivants:</a:t>
            </a:r>
          </a:p>
          <a:p>
            <a:endParaRPr lang="fr-BE" sz="16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fr-BE" sz="18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Rech</a:t>
            </a:r>
            <a:r>
              <a:rPr lang="fr-BE" sz="1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fr-BE" sz="1800" b="1" dirty="0">
                <a:latin typeface="Calibri" panose="020F0502020204030204" pitchFamily="34" charset="0"/>
                <a:cs typeface="Calibri" panose="020F0502020204030204" pitchFamily="34" charset="0"/>
              </a:rPr>
              <a:t>de logement: 50,0%</a:t>
            </a:r>
            <a:r>
              <a:rPr lang="fr-BE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BE" sz="1800" i="1" dirty="0">
                <a:latin typeface="Calibri" panose="020F0502020204030204" pitchFamily="34" charset="0"/>
                <a:cs typeface="Calibri" panose="020F0502020204030204" pitchFamily="34" charset="0"/>
              </a:rPr>
              <a:t>(Port 56%)</a:t>
            </a:r>
            <a:endParaRPr lang="fr-BE" sz="1800" b="1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fr-BE" sz="18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Rech</a:t>
            </a:r>
            <a:r>
              <a:rPr lang="fr-BE" sz="1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fr-BE" sz="1800" b="1" dirty="0">
                <a:latin typeface="Calibri" panose="020F0502020204030204" pitchFamily="34" charset="0"/>
                <a:cs typeface="Calibri" panose="020F0502020204030204" pitchFamily="34" charset="0"/>
              </a:rPr>
              <a:t>d’emploi: 44,5%</a:t>
            </a:r>
            <a:r>
              <a:rPr lang="fr-BE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BE" sz="1800" i="1" dirty="0">
                <a:latin typeface="Calibri" panose="020F0502020204030204" pitchFamily="34" charset="0"/>
                <a:cs typeface="Calibri" panose="020F0502020204030204" pitchFamily="34" charset="0"/>
              </a:rPr>
              <a:t>(Port 53%, </a:t>
            </a:r>
            <a:r>
              <a:rPr lang="fr-BE" sz="18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Noirs A-I </a:t>
            </a:r>
            <a:r>
              <a:rPr lang="fr-BE" sz="1800" i="1" dirty="0">
                <a:latin typeface="Calibri" panose="020F0502020204030204" pitchFamily="34" charset="0"/>
                <a:cs typeface="Calibri" panose="020F0502020204030204" pitchFamily="34" charset="0"/>
              </a:rPr>
              <a:t>55%)</a:t>
            </a:r>
            <a:endParaRPr lang="fr-BE" sz="1800" b="1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fr-BE" sz="1800" b="1" dirty="0">
                <a:latin typeface="Calibri" panose="020F0502020204030204" pitchFamily="34" charset="0"/>
                <a:cs typeface="Calibri" panose="020F0502020204030204" pitchFamily="34" charset="0"/>
              </a:rPr>
              <a:t>Réseaux sociaux: 43,0%</a:t>
            </a:r>
            <a:r>
              <a:rPr lang="fr-BE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BE" sz="1800" i="1" dirty="0">
                <a:latin typeface="Calibri" panose="020F0502020204030204" pitchFamily="34" charset="0"/>
                <a:cs typeface="Calibri" panose="020F0502020204030204" pitchFamily="34" charset="0"/>
              </a:rPr>
              <a:t>(Lux 53%)</a:t>
            </a:r>
          </a:p>
          <a:p>
            <a:r>
              <a:rPr lang="fr-BE" sz="1800" b="1" dirty="0">
                <a:latin typeface="Calibri" panose="020F0502020204030204" pitchFamily="34" charset="0"/>
                <a:cs typeface="Calibri" panose="020F0502020204030204" pitchFamily="34" charset="0"/>
              </a:rPr>
              <a:t>Lieu de travail: 34,6%</a:t>
            </a:r>
            <a:r>
              <a:rPr lang="fr-BE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BE" sz="1800" i="1" dirty="0">
                <a:latin typeface="Calibri" panose="020F0502020204030204" pitchFamily="34" charset="0"/>
                <a:cs typeface="Calibri" panose="020F0502020204030204" pitchFamily="34" charset="0"/>
              </a:rPr>
              <a:t>(Port 45%, </a:t>
            </a:r>
            <a:r>
              <a:rPr lang="fr-BE" sz="18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Noirs A-I </a:t>
            </a:r>
            <a:r>
              <a:rPr lang="fr-BE" sz="1800" i="1" dirty="0">
                <a:latin typeface="Calibri" panose="020F0502020204030204" pitchFamily="34" charset="0"/>
                <a:cs typeface="Calibri" panose="020F0502020204030204" pitchFamily="34" charset="0"/>
              </a:rPr>
              <a:t>50%)</a:t>
            </a:r>
            <a:endParaRPr lang="fr-BE" sz="1800" b="1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fr-BE" sz="1600" b="1" dirty="0">
                <a:latin typeface="Calibri" panose="020F0502020204030204" pitchFamily="34" charset="0"/>
                <a:cs typeface="Calibri" panose="020F0502020204030204" pitchFamily="34" charset="0"/>
              </a:rPr>
              <a:t>Contrôle de police: 32,6%</a:t>
            </a:r>
            <a:r>
              <a:rPr lang="fr-BE" sz="1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BE" sz="1600" i="1" dirty="0">
                <a:latin typeface="Calibri" panose="020F0502020204030204" pitchFamily="34" charset="0"/>
                <a:cs typeface="Calibri" panose="020F0502020204030204" pitchFamily="34" charset="0"/>
              </a:rPr>
              <a:t>(Port 44%)</a:t>
            </a:r>
            <a:endParaRPr lang="fr-BE" sz="1600" b="1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fr-BE" sz="1400" b="1" dirty="0">
                <a:latin typeface="Calibri" panose="020F0502020204030204" pitchFamily="34" charset="0"/>
                <a:cs typeface="Calibri" panose="020F0502020204030204" pitchFamily="34" charset="0"/>
              </a:rPr>
              <a:t>Enseignement: 26,3%</a:t>
            </a:r>
            <a:r>
              <a:rPr lang="fr-BE" sz="1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BE" sz="1400" i="1" dirty="0">
                <a:latin typeface="Calibri" panose="020F0502020204030204" pitchFamily="34" charset="0"/>
                <a:cs typeface="Calibri" panose="020F0502020204030204" pitchFamily="34" charset="0"/>
              </a:rPr>
              <a:t>(Port 47%, </a:t>
            </a:r>
            <a:r>
              <a:rPr lang="fr-BE" sz="1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Noirs A-I </a:t>
            </a:r>
            <a:r>
              <a:rPr lang="fr-BE" sz="1400" i="1" dirty="0">
                <a:latin typeface="Calibri" panose="020F0502020204030204" pitchFamily="34" charset="0"/>
                <a:cs typeface="Calibri" panose="020F0502020204030204" pitchFamily="34" charset="0"/>
              </a:rPr>
              <a:t>38%)</a:t>
            </a:r>
            <a:endParaRPr lang="fr-BE" sz="1400" b="1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fr-BE" sz="1400" b="1" dirty="0">
                <a:latin typeface="Calibri" panose="020F0502020204030204" pitchFamily="34" charset="0"/>
                <a:cs typeface="Calibri" panose="020F0502020204030204" pitchFamily="34" charset="0"/>
              </a:rPr>
              <a:t>Administrations publiques: 22,5%</a:t>
            </a:r>
            <a:r>
              <a:rPr lang="fr-BE" sz="1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BE" sz="1400" i="1" dirty="0">
                <a:latin typeface="Calibri" panose="020F0502020204030204" pitchFamily="34" charset="0"/>
                <a:cs typeface="Calibri" panose="020F0502020204030204" pitchFamily="34" charset="0"/>
              </a:rPr>
              <a:t>(Port 41%)</a:t>
            </a:r>
          </a:p>
          <a:p>
            <a:r>
              <a:rPr lang="fr-BE" sz="1100" b="1" dirty="0">
                <a:latin typeface="Calibri" panose="020F0502020204030204" pitchFamily="34" charset="0"/>
                <a:cs typeface="Calibri" panose="020F0502020204030204" pitchFamily="34" charset="0"/>
              </a:rPr>
              <a:t>Sports et loisirs: 11,4%</a:t>
            </a:r>
            <a:r>
              <a:rPr lang="fr-BE" sz="11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BE" sz="1100" i="1" dirty="0">
                <a:latin typeface="Calibri" panose="020F0502020204030204" pitchFamily="34" charset="0"/>
                <a:cs typeface="Calibri" panose="020F0502020204030204" pitchFamily="34" charset="0"/>
              </a:rPr>
              <a:t>(Port 18%)</a:t>
            </a:r>
            <a:endParaRPr lang="fr-BE" sz="1100" b="1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fr-BE" sz="1100" b="1" dirty="0">
                <a:latin typeface="Calibri" panose="020F0502020204030204" pitchFamily="34" charset="0"/>
                <a:cs typeface="Calibri" panose="020F0502020204030204" pitchFamily="34" charset="0"/>
              </a:rPr>
              <a:t>Santé et accès aux soins: 10,5%</a:t>
            </a:r>
            <a:r>
              <a:rPr lang="fr-BE" sz="11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BE" sz="1100" i="1" dirty="0">
                <a:latin typeface="Calibri" panose="020F0502020204030204" pitchFamily="34" charset="0"/>
                <a:cs typeface="Calibri" panose="020F0502020204030204" pitchFamily="34" charset="0"/>
              </a:rPr>
              <a:t>(Port 17%)</a:t>
            </a:r>
            <a:endParaRPr lang="fr-BE" sz="1100" b="1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25" name="Image 24" descr="Ligne Icône, Signe De Vecteur D&amp;#39;ensemble, Pictogramme Linéaire D&amp;#39;histogramme  De Style D&amp;#39;isolement Sur Le Blanc Symbole, Illustrat Illustration de  Vecteur - Illustration du linéaire, contour: 92664875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990" t="21825" r="22123" b="21958"/>
          <a:stretch/>
        </p:blipFill>
        <p:spPr bwMode="auto">
          <a:xfrm>
            <a:off x="704857" y="1184105"/>
            <a:ext cx="791845" cy="79184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60831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ype de bois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Type de bois</Template>
  <TotalTime>1288</TotalTime>
  <Words>2646</Words>
  <Application>Microsoft Office PowerPoint</Application>
  <PresentationFormat>Widescreen</PresentationFormat>
  <Paragraphs>371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0" baseType="lpstr">
      <vt:lpstr>Arial</vt:lpstr>
      <vt:lpstr>Calibri</vt:lpstr>
      <vt:lpstr>Rockwell</vt:lpstr>
      <vt:lpstr>Rockwell Condensed</vt:lpstr>
      <vt:lpstr>Symbol</vt:lpstr>
      <vt:lpstr>Wingdings</vt:lpstr>
      <vt:lpstr>Type de bois</vt:lpstr>
      <vt:lpstr>Racisme et Discriminations Ethno-Raciales au Luxembourg  03.03.2022 – Synthèse des constats et des recommandations</vt:lpstr>
      <vt:lpstr>Deux approches complémentaires</vt:lpstr>
      <vt:lpstr>Deux approches complémentaires</vt:lpstr>
      <vt:lpstr>Racisme et Stéréotypes  Discriminations ethno-raciales Cadre légal et Institutionnel Recommandations politiques et avis d’experts</vt:lpstr>
      <vt:lpstr>Racisme: Ampleur des Phénomènes</vt:lpstr>
      <vt:lpstr>Racisme: Evolution des Phénomènes</vt:lpstr>
      <vt:lpstr>Racisme: Stéréotypes</vt:lpstr>
      <vt:lpstr>Racisme et Stéréotypes  Discriminations ethno-raciales  Cadre légal et Institutionnel Recommandations politiques et avis d’experts</vt:lpstr>
      <vt:lpstr>Discriminations Perçues comme Témoin</vt:lpstr>
      <vt:lpstr>Discriminations Perçues comme Témoin/Expert</vt:lpstr>
      <vt:lpstr>Discriminations Perçues comme Victime</vt:lpstr>
      <vt:lpstr>Discrimination &amp; Racisme: Expériences &amp; Invisibilité</vt:lpstr>
      <vt:lpstr>Racisme et Stéréotypes Discriminations ethno-raciales  Cadre légal et Institutionnel  Recommandations politiques et avis d’experts</vt:lpstr>
      <vt:lpstr>Cadre Légal et Institutionnel</vt:lpstr>
      <vt:lpstr>Racisme et Stéréotypes Discriminations ethno-raciales Cadre légal et Institutionnel   Recommandations politiques</vt:lpstr>
      <vt:lpstr>Attentes de la Population</vt:lpstr>
      <vt:lpstr>Analyse qualitative</vt:lpstr>
      <vt:lpstr>PowerPoint Presentation</vt:lpstr>
      <vt:lpstr>PowerPoint Presentation</vt:lpstr>
      <vt:lpstr>Analyse qualitative</vt:lpstr>
      <vt:lpstr>Analyse qualitative</vt:lpstr>
      <vt:lpstr>Analyse qualitative</vt:lpstr>
      <vt:lpstr>Analyse qualitative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Racisme et Discriminations Ethno-Raciales au Luxembourg</dc:title>
  <dc:creator>Frederic Docquier</dc:creator>
  <cp:lastModifiedBy>Frédéric Docquier</cp:lastModifiedBy>
  <cp:revision>84</cp:revision>
  <cp:lastPrinted>2022-03-01T17:19:03Z</cp:lastPrinted>
  <dcterms:created xsi:type="dcterms:W3CDTF">2022-02-27T12:16:33Z</dcterms:created>
  <dcterms:modified xsi:type="dcterms:W3CDTF">2022-03-03T11:46:24Z</dcterms:modified>
</cp:coreProperties>
</file>